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57" r:id="rId3"/>
    <p:sldId id="298" r:id="rId4"/>
    <p:sldId id="299" r:id="rId5"/>
    <p:sldId id="300" r:id="rId6"/>
    <p:sldId id="258" r:id="rId7"/>
    <p:sldId id="261" r:id="rId8"/>
    <p:sldId id="262" r:id="rId9"/>
    <p:sldId id="263" r:id="rId10"/>
    <p:sldId id="269" r:id="rId11"/>
    <p:sldId id="265" r:id="rId12"/>
    <p:sldId id="266" r:id="rId13"/>
    <p:sldId id="267"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301" r:id="rId38"/>
    <p:sldId id="302" r:id="rId39"/>
    <p:sldId id="292" r:id="rId40"/>
    <p:sldId id="293" r:id="rId41"/>
    <p:sldId id="294" r:id="rId42"/>
    <p:sldId id="295" r:id="rId43"/>
    <p:sldId id="296" r:id="rId44"/>
    <p:sldId id="297" r:id="rId45"/>
    <p:sldId id="303"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91F0"/>
    <a:srgbClr val="6F52E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7" d="100"/>
          <a:sy n="67" d="100"/>
        </p:scale>
        <p:origin x="60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67A149-2B1A-4569-BA17-E7BA7F60ABC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6E42E98-BF73-4155-A809-D9466AF815F4}">
      <dgm:prSet/>
      <dgm:spPr/>
      <dgm:t>
        <a:bodyPr/>
        <a:lstStyle/>
        <a:p>
          <a:r>
            <a:rPr lang="en-US" b="0" i="0"/>
            <a:t>Sulfur dioxide affects human health when it is breathed in. It irritates the nose, throat, and airways to cause coughing, wheezing, shortness of breath, or a tight feeling around the chest. The effects of sulfur dioxide are felt very quickly and most people would feel the worst symptoms in 10 or 15 minutes after breathing it in.</a:t>
          </a:r>
          <a:endParaRPr lang="en-US"/>
        </a:p>
      </dgm:t>
    </dgm:pt>
    <dgm:pt modelId="{8237D9E5-2C2C-4FEA-B086-7D76DBD4BFE3}" type="parTrans" cxnId="{DE5C0B83-8BC6-4D2B-A842-919701439497}">
      <dgm:prSet/>
      <dgm:spPr/>
      <dgm:t>
        <a:bodyPr/>
        <a:lstStyle/>
        <a:p>
          <a:endParaRPr lang="en-US"/>
        </a:p>
      </dgm:t>
    </dgm:pt>
    <dgm:pt modelId="{130ABF5E-5786-432D-9238-D80B34CC7BAA}" type="sibTrans" cxnId="{DE5C0B83-8BC6-4D2B-A842-919701439497}">
      <dgm:prSet/>
      <dgm:spPr/>
      <dgm:t>
        <a:bodyPr/>
        <a:lstStyle/>
        <a:p>
          <a:endParaRPr lang="en-US"/>
        </a:p>
      </dgm:t>
    </dgm:pt>
    <dgm:pt modelId="{0856519D-D112-43BB-935A-A8F3CB746942}">
      <dgm:prSet/>
      <dgm:spPr/>
      <dgm:t>
        <a:bodyPr/>
        <a:lstStyle/>
        <a:p>
          <a:r>
            <a:rPr lang="en-US" b="0" i="0" dirty="0"/>
            <a:t>Those most at risk of developing problems if they are exposed to sulfur dioxide are people with asthma, Cardiovascular disease or similar conditions.</a:t>
          </a:r>
          <a:endParaRPr lang="en-US" dirty="0"/>
        </a:p>
      </dgm:t>
    </dgm:pt>
    <dgm:pt modelId="{15C4A6F2-5050-414A-9F15-B7A1F8CF3890}" type="parTrans" cxnId="{B44B9C89-CE74-4189-8605-9092D98BA090}">
      <dgm:prSet/>
      <dgm:spPr/>
      <dgm:t>
        <a:bodyPr/>
        <a:lstStyle/>
        <a:p>
          <a:endParaRPr lang="en-US"/>
        </a:p>
      </dgm:t>
    </dgm:pt>
    <dgm:pt modelId="{E4C95854-0E0A-40B8-8B07-D8B938E5A8A1}" type="sibTrans" cxnId="{B44B9C89-CE74-4189-8605-9092D98BA090}">
      <dgm:prSet/>
      <dgm:spPr/>
      <dgm:t>
        <a:bodyPr/>
        <a:lstStyle/>
        <a:p>
          <a:endParaRPr lang="en-US"/>
        </a:p>
      </dgm:t>
    </dgm:pt>
    <dgm:pt modelId="{A701131C-3473-40CB-AC5F-6300411E96D2}" type="pres">
      <dgm:prSet presAssocID="{6D67A149-2B1A-4569-BA17-E7BA7F60ABC6}" presName="root" presStyleCnt="0">
        <dgm:presLayoutVars>
          <dgm:dir/>
          <dgm:resizeHandles val="exact"/>
        </dgm:presLayoutVars>
      </dgm:prSet>
      <dgm:spPr/>
    </dgm:pt>
    <dgm:pt modelId="{028894EB-9BA9-4D49-A367-621A084F9F80}" type="pres">
      <dgm:prSet presAssocID="{C6E42E98-BF73-4155-A809-D9466AF815F4}" presName="compNode" presStyleCnt="0"/>
      <dgm:spPr/>
    </dgm:pt>
    <dgm:pt modelId="{3329DE0E-4A4D-4A23-9323-6A20AE6BF1CF}" type="pres">
      <dgm:prSet presAssocID="{C6E42E98-BF73-4155-A809-D9466AF815F4}" presName="bgRect" presStyleLbl="bgShp" presStyleIdx="0" presStyleCnt="2"/>
      <dgm:spPr/>
    </dgm:pt>
    <dgm:pt modelId="{15F2410D-9A0E-4AF2-A7D1-030D987ED16E}" type="pres">
      <dgm:prSet presAssocID="{C6E42E98-BF73-4155-A809-D9466AF815F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ose"/>
        </a:ext>
      </dgm:extLst>
    </dgm:pt>
    <dgm:pt modelId="{BA624AAF-B850-4316-BDC2-8AAC2E9E6DB4}" type="pres">
      <dgm:prSet presAssocID="{C6E42E98-BF73-4155-A809-D9466AF815F4}" presName="spaceRect" presStyleCnt="0"/>
      <dgm:spPr/>
    </dgm:pt>
    <dgm:pt modelId="{D82434AA-FC0C-4C80-BC67-A9C9263AF7EF}" type="pres">
      <dgm:prSet presAssocID="{C6E42E98-BF73-4155-A809-D9466AF815F4}" presName="parTx" presStyleLbl="revTx" presStyleIdx="0" presStyleCnt="2">
        <dgm:presLayoutVars>
          <dgm:chMax val="0"/>
          <dgm:chPref val="0"/>
        </dgm:presLayoutVars>
      </dgm:prSet>
      <dgm:spPr/>
    </dgm:pt>
    <dgm:pt modelId="{8B03B135-F076-47F9-9E3E-2D5C6F1CB60E}" type="pres">
      <dgm:prSet presAssocID="{130ABF5E-5786-432D-9238-D80B34CC7BAA}" presName="sibTrans" presStyleCnt="0"/>
      <dgm:spPr/>
    </dgm:pt>
    <dgm:pt modelId="{669F8274-AA6E-4F47-9766-A1AF8ADF79BC}" type="pres">
      <dgm:prSet presAssocID="{0856519D-D112-43BB-935A-A8F3CB746942}" presName="compNode" presStyleCnt="0"/>
      <dgm:spPr/>
    </dgm:pt>
    <dgm:pt modelId="{C8F89175-9366-49CB-91F8-8211E8C8882E}" type="pres">
      <dgm:prSet presAssocID="{0856519D-D112-43BB-935A-A8F3CB746942}" presName="bgRect" presStyleLbl="bgShp" presStyleIdx="1" presStyleCnt="2"/>
      <dgm:spPr/>
    </dgm:pt>
    <dgm:pt modelId="{C5A7BF53-9F80-48DC-8B51-7A6EB5D69AB7}" type="pres">
      <dgm:prSet presAssocID="{0856519D-D112-43BB-935A-A8F3CB74694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ungs"/>
        </a:ext>
      </dgm:extLst>
    </dgm:pt>
    <dgm:pt modelId="{A0846993-967F-4874-B587-E393AC4365E6}" type="pres">
      <dgm:prSet presAssocID="{0856519D-D112-43BB-935A-A8F3CB746942}" presName="spaceRect" presStyleCnt="0"/>
      <dgm:spPr/>
    </dgm:pt>
    <dgm:pt modelId="{05E27CBD-AC2F-482D-89B6-C2AF961B3A40}" type="pres">
      <dgm:prSet presAssocID="{0856519D-D112-43BB-935A-A8F3CB746942}" presName="parTx" presStyleLbl="revTx" presStyleIdx="1" presStyleCnt="2">
        <dgm:presLayoutVars>
          <dgm:chMax val="0"/>
          <dgm:chPref val="0"/>
        </dgm:presLayoutVars>
      </dgm:prSet>
      <dgm:spPr/>
    </dgm:pt>
  </dgm:ptLst>
  <dgm:cxnLst>
    <dgm:cxn modelId="{E28DAF68-E7F0-4487-A7F0-2A13837A6A23}" type="presOf" srcId="{0856519D-D112-43BB-935A-A8F3CB746942}" destId="{05E27CBD-AC2F-482D-89B6-C2AF961B3A40}" srcOrd="0" destOrd="0" presId="urn:microsoft.com/office/officeart/2018/2/layout/IconVerticalSolidList"/>
    <dgm:cxn modelId="{04EA8451-B2A8-47D3-A0AA-60C5CD686B29}" type="presOf" srcId="{C6E42E98-BF73-4155-A809-D9466AF815F4}" destId="{D82434AA-FC0C-4C80-BC67-A9C9263AF7EF}" srcOrd="0" destOrd="0" presId="urn:microsoft.com/office/officeart/2018/2/layout/IconVerticalSolidList"/>
    <dgm:cxn modelId="{DE5C0B83-8BC6-4D2B-A842-919701439497}" srcId="{6D67A149-2B1A-4569-BA17-E7BA7F60ABC6}" destId="{C6E42E98-BF73-4155-A809-D9466AF815F4}" srcOrd="0" destOrd="0" parTransId="{8237D9E5-2C2C-4FEA-B086-7D76DBD4BFE3}" sibTransId="{130ABF5E-5786-432D-9238-D80B34CC7BAA}"/>
    <dgm:cxn modelId="{B44B9C89-CE74-4189-8605-9092D98BA090}" srcId="{6D67A149-2B1A-4569-BA17-E7BA7F60ABC6}" destId="{0856519D-D112-43BB-935A-A8F3CB746942}" srcOrd="1" destOrd="0" parTransId="{15C4A6F2-5050-414A-9F15-B7A1F8CF3890}" sibTransId="{E4C95854-0E0A-40B8-8B07-D8B938E5A8A1}"/>
    <dgm:cxn modelId="{FF8536F5-88A0-4A6D-AC87-38F301D07458}" type="presOf" srcId="{6D67A149-2B1A-4569-BA17-E7BA7F60ABC6}" destId="{A701131C-3473-40CB-AC5F-6300411E96D2}" srcOrd="0" destOrd="0" presId="urn:microsoft.com/office/officeart/2018/2/layout/IconVerticalSolidList"/>
    <dgm:cxn modelId="{DFDE04D6-72C7-4694-932E-C0F2341C7809}" type="presParOf" srcId="{A701131C-3473-40CB-AC5F-6300411E96D2}" destId="{028894EB-9BA9-4D49-A367-621A084F9F80}" srcOrd="0" destOrd="0" presId="urn:microsoft.com/office/officeart/2018/2/layout/IconVerticalSolidList"/>
    <dgm:cxn modelId="{3B4DE5EF-C3CC-4C4A-810F-35329DD31A60}" type="presParOf" srcId="{028894EB-9BA9-4D49-A367-621A084F9F80}" destId="{3329DE0E-4A4D-4A23-9323-6A20AE6BF1CF}" srcOrd="0" destOrd="0" presId="urn:microsoft.com/office/officeart/2018/2/layout/IconVerticalSolidList"/>
    <dgm:cxn modelId="{E906D470-C800-4871-9D2A-0F62E19E7FEE}" type="presParOf" srcId="{028894EB-9BA9-4D49-A367-621A084F9F80}" destId="{15F2410D-9A0E-4AF2-A7D1-030D987ED16E}" srcOrd="1" destOrd="0" presId="urn:microsoft.com/office/officeart/2018/2/layout/IconVerticalSolidList"/>
    <dgm:cxn modelId="{71FD80AB-9CD4-4FDA-AA92-6CE3DB09DC4D}" type="presParOf" srcId="{028894EB-9BA9-4D49-A367-621A084F9F80}" destId="{BA624AAF-B850-4316-BDC2-8AAC2E9E6DB4}" srcOrd="2" destOrd="0" presId="urn:microsoft.com/office/officeart/2018/2/layout/IconVerticalSolidList"/>
    <dgm:cxn modelId="{224B8F6E-7551-47F5-A0D4-2B39DE15A61E}" type="presParOf" srcId="{028894EB-9BA9-4D49-A367-621A084F9F80}" destId="{D82434AA-FC0C-4C80-BC67-A9C9263AF7EF}" srcOrd="3" destOrd="0" presId="urn:microsoft.com/office/officeart/2018/2/layout/IconVerticalSolidList"/>
    <dgm:cxn modelId="{F06D7E5D-EC93-42A5-987B-93F31B43D110}" type="presParOf" srcId="{A701131C-3473-40CB-AC5F-6300411E96D2}" destId="{8B03B135-F076-47F9-9E3E-2D5C6F1CB60E}" srcOrd="1" destOrd="0" presId="urn:microsoft.com/office/officeart/2018/2/layout/IconVerticalSolidList"/>
    <dgm:cxn modelId="{1B7756F9-E2EB-4506-8AE8-04CF288ECF18}" type="presParOf" srcId="{A701131C-3473-40CB-AC5F-6300411E96D2}" destId="{669F8274-AA6E-4F47-9766-A1AF8ADF79BC}" srcOrd="2" destOrd="0" presId="urn:microsoft.com/office/officeart/2018/2/layout/IconVerticalSolidList"/>
    <dgm:cxn modelId="{B8AA847D-05D7-4C2C-BE44-BCDC5D7D6A14}" type="presParOf" srcId="{669F8274-AA6E-4F47-9766-A1AF8ADF79BC}" destId="{C8F89175-9366-49CB-91F8-8211E8C8882E}" srcOrd="0" destOrd="0" presId="urn:microsoft.com/office/officeart/2018/2/layout/IconVerticalSolidList"/>
    <dgm:cxn modelId="{76D63D11-B87D-4AC3-88E4-A733FE8729D5}" type="presParOf" srcId="{669F8274-AA6E-4F47-9766-A1AF8ADF79BC}" destId="{C5A7BF53-9F80-48DC-8B51-7A6EB5D69AB7}" srcOrd="1" destOrd="0" presId="urn:microsoft.com/office/officeart/2018/2/layout/IconVerticalSolidList"/>
    <dgm:cxn modelId="{4746A415-C205-41D5-B788-066EC86A4276}" type="presParOf" srcId="{669F8274-AA6E-4F47-9766-A1AF8ADF79BC}" destId="{A0846993-967F-4874-B587-E393AC4365E6}" srcOrd="2" destOrd="0" presId="urn:microsoft.com/office/officeart/2018/2/layout/IconVerticalSolidList"/>
    <dgm:cxn modelId="{9CB5F2B3-1893-4076-ACE1-10B7EB3410CF}" type="presParOf" srcId="{669F8274-AA6E-4F47-9766-A1AF8ADF79BC}" destId="{05E27CBD-AC2F-482D-89B6-C2AF961B3A4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29DE0E-4A4D-4A23-9323-6A20AE6BF1CF}">
      <dsp:nvSpPr>
        <dsp:cNvPr id="0" name=""/>
        <dsp:cNvSpPr/>
      </dsp:nvSpPr>
      <dsp:spPr>
        <a:xfrm>
          <a:off x="0" y="801305"/>
          <a:ext cx="6303729" cy="15740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5F2410D-9A0E-4AF2-A7D1-030D987ED16E}">
      <dsp:nvSpPr>
        <dsp:cNvPr id="0" name=""/>
        <dsp:cNvSpPr/>
      </dsp:nvSpPr>
      <dsp:spPr>
        <a:xfrm>
          <a:off x="476144" y="1155462"/>
          <a:ext cx="865717" cy="86571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82434AA-FC0C-4C80-BC67-A9C9263AF7EF}">
      <dsp:nvSpPr>
        <dsp:cNvPr id="0" name=""/>
        <dsp:cNvSpPr/>
      </dsp:nvSpPr>
      <dsp:spPr>
        <a:xfrm>
          <a:off x="1818007" y="801305"/>
          <a:ext cx="4376554" cy="1770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408" tIns="187408" rIns="187408" bIns="187408" numCol="1" spcCol="1270" anchor="ctr" anchorCtr="0">
          <a:noAutofit/>
        </a:bodyPr>
        <a:lstStyle/>
        <a:p>
          <a:pPr marL="0" lvl="0" indent="0" algn="l" defTabSz="622300">
            <a:lnSpc>
              <a:spcPct val="90000"/>
            </a:lnSpc>
            <a:spcBef>
              <a:spcPct val="0"/>
            </a:spcBef>
            <a:spcAft>
              <a:spcPct val="35000"/>
            </a:spcAft>
            <a:buNone/>
          </a:pPr>
          <a:r>
            <a:rPr lang="en-US" sz="1400" b="0" i="0" kern="1200"/>
            <a:t>Sulfur dioxide affects human health when it is breathed in. It irritates the nose, throat, and airways to cause coughing, wheezing, shortness of breath, or a tight feeling around the chest. The effects of sulfur dioxide are felt very quickly and most people would feel the worst symptoms in 10 or 15 minutes after breathing it in.</a:t>
          </a:r>
          <a:endParaRPr lang="en-US" sz="1400" kern="1200"/>
        </a:p>
      </dsp:txBody>
      <dsp:txXfrm>
        <a:off x="1818007" y="801305"/>
        <a:ext cx="4376554" cy="1770786"/>
      </dsp:txXfrm>
    </dsp:sp>
    <dsp:sp modelId="{C8F89175-9366-49CB-91F8-8211E8C8882E}">
      <dsp:nvSpPr>
        <dsp:cNvPr id="0" name=""/>
        <dsp:cNvSpPr/>
      </dsp:nvSpPr>
      <dsp:spPr>
        <a:xfrm>
          <a:off x="0" y="2988747"/>
          <a:ext cx="6303729" cy="157403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A7BF53-9F80-48DC-8B51-7A6EB5D69AB7}">
      <dsp:nvSpPr>
        <dsp:cNvPr id="0" name=""/>
        <dsp:cNvSpPr/>
      </dsp:nvSpPr>
      <dsp:spPr>
        <a:xfrm>
          <a:off x="476144" y="3342904"/>
          <a:ext cx="865717" cy="86571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E27CBD-AC2F-482D-89B6-C2AF961B3A40}">
      <dsp:nvSpPr>
        <dsp:cNvPr id="0" name=""/>
        <dsp:cNvSpPr/>
      </dsp:nvSpPr>
      <dsp:spPr>
        <a:xfrm>
          <a:off x="1818007" y="2988747"/>
          <a:ext cx="4376554" cy="1770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408" tIns="187408" rIns="187408" bIns="187408" numCol="1" spcCol="1270" anchor="ctr" anchorCtr="0">
          <a:noAutofit/>
        </a:bodyPr>
        <a:lstStyle/>
        <a:p>
          <a:pPr marL="0" lvl="0" indent="0" algn="l" defTabSz="622300">
            <a:lnSpc>
              <a:spcPct val="90000"/>
            </a:lnSpc>
            <a:spcBef>
              <a:spcPct val="0"/>
            </a:spcBef>
            <a:spcAft>
              <a:spcPct val="35000"/>
            </a:spcAft>
            <a:buNone/>
          </a:pPr>
          <a:r>
            <a:rPr lang="en-US" sz="1400" b="0" i="0" kern="1200" dirty="0"/>
            <a:t>Those most at risk of developing problems if they are exposed to sulfur dioxide are people with asthma, Cardiovascular disease or similar conditions.</a:t>
          </a:r>
          <a:endParaRPr lang="en-US" sz="1400" kern="1200" dirty="0"/>
        </a:p>
      </dsp:txBody>
      <dsp:txXfrm>
        <a:off x="1818007" y="2988747"/>
        <a:ext cx="4376554" cy="177078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6/5/2020</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2830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6/5/2020</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667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6/5/2020</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0901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6/5/2020</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2320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6/5/2020</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7940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6/5/2020</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6302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6/5/2020</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147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6/5/2020</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4527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6/5/2020</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5452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6/5/2020</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6596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6/5/2020</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7881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6/5/2020</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425977138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22">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E223CC4-A561-4F86-BE6F-490F28F6B860}"/>
              </a:ext>
            </a:extLst>
          </p:cNvPr>
          <p:cNvPicPr>
            <a:picLocks noChangeAspect="1"/>
          </p:cNvPicPr>
          <p:nvPr/>
        </p:nvPicPr>
        <p:blipFill rotWithShape="1">
          <a:blip r:embed="rId2"/>
          <a:srcRect l="9091" t="23323" r="-1" b="35639"/>
          <a:stretch/>
        </p:blipFill>
        <p:spPr>
          <a:xfrm>
            <a:off x="20" y="10"/>
            <a:ext cx="12191980" cy="6857990"/>
          </a:xfrm>
          <a:prstGeom prst="rect">
            <a:avLst/>
          </a:prstGeom>
        </p:spPr>
      </p:pic>
      <p:sp>
        <p:nvSpPr>
          <p:cNvPr id="46" name="Rectangle 24">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bg1">
                  <a:alpha val="30000"/>
                </a:schemeClr>
              </a:gs>
              <a:gs pos="30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C79957-CABB-4C33-A967-447AAB974411}"/>
              </a:ext>
            </a:extLst>
          </p:cNvPr>
          <p:cNvSpPr>
            <a:spLocks noGrp="1"/>
          </p:cNvSpPr>
          <p:nvPr>
            <p:ph type="ctrTitle"/>
          </p:nvPr>
        </p:nvSpPr>
        <p:spPr>
          <a:xfrm>
            <a:off x="5567680" y="557948"/>
            <a:ext cx="6273800" cy="3116771"/>
          </a:xfrm>
        </p:spPr>
        <p:txBody>
          <a:bodyPr anchor="b">
            <a:noAutofit/>
          </a:bodyPr>
          <a:lstStyle/>
          <a:p>
            <a:pPr algn="l"/>
            <a:r>
              <a:rPr lang="en-IN" sz="4400" dirty="0">
                <a:latin typeface="Bahnschrift Condensed" panose="020B0502040204020203" pitchFamily="34" charset="0"/>
              </a:rPr>
              <a:t>A Report on Analysis on Impact of Air Pollution Before Lockdown vs After Lockdown.</a:t>
            </a:r>
            <a:endParaRPr lang="en-IN" sz="4400" dirty="0"/>
          </a:p>
        </p:txBody>
      </p:sp>
      <p:sp>
        <p:nvSpPr>
          <p:cNvPr id="3" name="Subtitle 2">
            <a:extLst>
              <a:ext uri="{FF2B5EF4-FFF2-40B4-BE49-F238E27FC236}">
                <a16:creationId xmlns:a16="http://schemas.microsoft.com/office/drawing/2014/main" id="{43AADB6C-8CDC-4A7F-8651-466FD164B3DE}"/>
              </a:ext>
            </a:extLst>
          </p:cNvPr>
          <p:cNvSpPr>
            <a:spLocks noGrp="1"/>
          </p:cNvSpPr>
          <p:nvPr>
            <p:ph type="subTitle" idx="1"/>
          </p:nvPr>
        </p:nvSpPr>
        <p:spPr>
          <a:xfrm>
            <a:off x="5567680" y="4405376"/>
            <a:ext cx="4023360" cy="1208141"/>
          </a:xfrm>
        </p:spPr>
        <p:txBody>
          <a:bodyPr>
            <a:normAutofit/>
          </a:bodyPr>
          <a:lstStyle/>
          <a:p>
            <a:pPr algn="l"/>
            <a:r>
              <a:rPr lang="en-IN" sz="3600" dirty="0">
                <a:latin typeface="Bahnschrift Condensed" panose="020B0502040204020203" pitchFamily="34" charset="0"/>
              </a:rPr>
              <a:t>By Monalisa Panda</a:t>
            </a:r>
          </a:p>
          <a:p>
            <a:pPr algn="l"/>
            <a:endParaRPr lang="en-IN" dirty="0"/>
          </a:p>
        </p:txBody>
      </p:sp>
    </p:spTree>
    <p:extLst>
      <p:ext uri="{BB962C8B-B14F-4D97-AF65-F5344CB8AC3E}">
        <p14:creationId xmlns:p14="http://schemas.microsoft.com/office/powerpoint/2010/main" val="2302031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2FEB64-6EEA-4759-B4A4-BD2C1E66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F52BD5B-BABC-427B-8756-043B089D4418}"/>
              </a:ext>
            </a:extLst>
          </p:cNvPr>
          <p:cNvSpPr>
            <a:spLocks noGrp="1"/>
          </p:cNvSpPr>
          <p:nvPr>
            <p:ph type="title"/>
          </p:nvPr>
        </p:nvSpPr>
        <p:spPr>
          <a:xfrm>
            <a:off x="1438275" y="1038452"/>
            <a:ext cx="3429634" cy="4087967"/>
          </a:xfrm>
        </p:spPr>
        <p:txBody>
          <a:bodyPr>
            <a:normAutofit/>
          </a:bodyPr>
          <a:lstStyle/>
          <a:p>
            <a:r>
              <a:rPr lang="en-IN" sz="4000" dirty="0">
                <a:solidFill>
                  <a:srgbClr val="FFFFFF"/>
                </a:solidFill>
              </a:rPr>
              <a:t>Nitrogen Dioxide(NO2):-</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A50E90A-0CC2-4B98-949F-149CA9F468F8}"/>
              </a:ext>
            </a:extLst>
          </p:cNvPr>
          <p:cNvSpPr>
            <a:spLocks noGrp="1"/>
          </p:cNvSpPr>
          <p:nvPr>
            <p:ph idx="1"/>
          </p:nvPr>
        </p:nvSpPr>
        <p:spPr>
          <a:xfrm>
            <a:off x="5874984" y="685800"/>
            <a:ext cx="5478816" cy="5024430"/>
          </a:xfrm>
        </p:spPr>
        <p:txBody>
          <a:bodyPr anchor="t">
            <a:normAutofit fontScale="85000" lnSpcReduction="10000"/>
          </a:bodyPr>
          <a:lstStyle/>
          <a:p>
            <a:pPr algn="l" fontAlgn="base"/>
            <a:r>
              <a:rPr lang="en-US" b="0" i="0" dirty="0">
                <a:solidFill>
                  <a:srgbClr val="000000"/>
                </a:solidFill>
                <a:effectLst/>
                <a:latin typeface="Arial" panose="020B0604020202020204" pitchFamily="34" charset="0"/>
              </a:rPr>
              <a:t>The main effect of breathing in raised levels of nitrogen dioxide is the increased likelihood of respiratory problems. Nitrogen dioxide inflames the lining of the lungs, and it can reduce immunity to lung infections. This can cause problems such as wheezing, coughing, colds, flu and bronchitis.</a:t>
            </a:r>
          </a:p>
          <a:p>
            <a:pPr algn="l" fontAlgn="base"/>
            <a:r>
              <a:rPr lang="en-US" b="0" i="0" dirty="0">
                <a:solidFill>
                  <a:srgbClr val="000000"/>
                </a:solidFill>
                <a:effectLst/>
                <a:latin typeface="Arial" panose="020B0604020202020204" pitchFamily="34" charset="0"/>
              </a:rPr>
              <a:t>Increased levels of nitrogen dioxide can have significant impacts on people with asthma because it can cause more frequent and more intense attacks. Children with asthma and older people with heart disease are most at risk.</a:t>
            </a:r>
          </a:p>
          <a:p>
            <a:endParaRPr lang="en-IN" dirty="0"/>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5055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A9AC996C-9357-4B38-B405-BD1E470C14D2}"/>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r="11133"/>
          <a:stretch/>
        </p:blipFill>
        <p:spPr>
          <a:xfrm>
            <a:off x="-4614" y="-1"/>
            <a:ext cx="12188932" cy="6857990"/>
          </a:xfrm>
          <a:prstGeom prst="rect">
            <a:avLst/>
          </a:prstGeom>
        </p:spPr>
      </p:pic>
      <p:sp>
        <p:nvSpPr>
          <p:cNvPr id="17" name="Rectangle 16">
            <a:extLst>
              <a:ext uri="{FF2B5EF4-FFF2-40B4-BE49-F238E27FC236}">
                <a16:creationId xmlns:a16="http://schemas.microsoft.com/office/drawing/2014/main" id="{1EF86BFA-9133-4F6B-98BE-1CBB87EB6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EBDAE2-3BFB-43EA-913E-627A178F674B}"/>
              </a:ext>
            </a:extLst>
          </p:cNvPr>
          <p:cNvSpPr>
            <a:spLocks noGrp="1"/>
          </p:cNvSpPr>
          <p:nvPr>
            <p:ph type="title"/>
          </p:nvPr>
        </p:nvSpPr>
        <p:spPr>
          <a:xfrm>
            <a:off x="948040" y="4973794"/>
            <a:ext cx="5257799" cy="933264"/>
          </a:xfrm>
        </p:spPr>
        <p:txBody>
          <a:bodyPr vert="horz" lIns="91440" tIns="45720" rIns="91440" bIns="45720" rtlCol="0" anchor="b">
            <a:normAutofit/>
          </a:bodyPr>
          <a:lstStyle/>
          <a:p>
            <a:r>
              <a:rPr lang="en-US" sz="4400" kern="1200" dirty="0">
                <a:solidFill>
                  <a:schemeClr val="tx1"/>
                </a:solidFill>
                <a:latin typeface="+mj-lt"/>
                <a:ea typeface="+mj-ea"/>
                <a:cs typeface="+mj-cs"/>
              </a:rPr>
              <a:t>NO2 In Top 10 </a:t>
            </a:r>
            <a:r>
              <a:rPr lang="en-US" sz="4400" kern="1200" dirty="0" err="1">
                <a:solidFill>
                  <a:schemeClr val="tx1"/>
                </a:solidFill>
                <a:latin typeface="+mj-lt"/>
                <a:ea typeface="+mj-ea"/>
                <a:cs typeface="+mj-cs"/>
              </a:rPr>
              <a:t>Ctities</a:t>
            </a:r>
            <a:endParaRPr lang="en-US" sz="4400" kern="1200" dirty="0">
              <a:solidFill>
                <a:schemeClr val="tx1"/>
              </a:solidFill>
              <a:latin typeface="+mj-lt"/>
              <a:ea typeface="+mj-ea"/>
              <a:cs typeface="+mj-cs"/>
            </a:endParaRPr>
          </a:p>
        </p:txBody>
      </p:sp>
      <p:sp>
        <p:nvSpPr>
          <p:cNvPr id="4" name="Text Placeholder 3">
            <a:extLst>
              <a:ext uri="{FF2B5EF4-FFF2-40B4-BE49-F238E27FC236}">
                <a16:creationId xmlns:a16="http://schemas.microsoft.com/office/drawing/2014/main" id="{CA52103E-A14A-4FDF-B32B-118C13BE749A}"/>
              </a:ext>
            </a:extLst>
          </p:cNvPr>
          <p:cNvSpPr>
            <a:spLocks noGrp="1"/>
          </p:cNvSpPr>
          <p:nvPr>
            <p:ph type="body" sz="half" idx="2"/>
          </p:nvPr>
        </p:nvSpPr>
        <p:spPr>
          <a:xfrm>
            <a:off x="943406" y="5887812"/>
            <a:ext cx="5147960" cy="646785"/>
          </a:xfrm>
        </p:spPr>
        <p:txBody>
          <a:bodyPr vert="horz" lIns="91440" tIns="45720" rIns="91440" bIns="45720" rtlCol="0">
            <a:normAutofit/>
          </a:bodyPr>
          <a:lstStyle/>
          <a:p>
            <a:r>
              <a:rPr lang="en-US" sz="2000" kern="1200" dirty="0">
                <a:solidFill>
                  <a:schemeClr val="tx1"/>
                </a:solidFill>
                <a:latin typeface="+mn-lt"/>
                <a:ea typeface="+mn-ea"/>
                <a:cs typeface="+mn-cs"/>
              </a:rPr>
              <a:t>These are the top 10 Cities With Maximum Mount of NO2 Air Pollutant</a:t>
            </a:r>
          </a:p>
        </p:txBody>
      </p:sp>
    </p:spTree>
    <p:extLst>
      <p:ext uri="{BB962C8B-B14F-4D97-AF65-F5344CB8AC3E}">
        <p14:creationId xmlns:p14="http://schemas.microsoft.com/office/powerpoint/2010/main" val="577456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Arc 1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1" name="Rectangle 14">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B19D60C8-D4A2-428F-939E-05C6CC227984}"/>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4234" r="4233" b="-1"/>
          <a:stretch/>
        </p:blipFill>
        <p:spPr>
          <a:xfrm>
            <a:off x="3068" y="-1"/>
            <a:ext cx="12188932" cy="6857990"/>
          </a:xfrm>
          <a:prstGeom prst="rect">
            <a:avLst/>
          </a:prstGeom>
        </p:spPr>
      </p:pic>
      <p:sp>
        <p:nvSpPr>
          <p:cNvPr id="22" name="Rectangle 16">
            <a:extLst>
              <a:ext uri="{FF2B5EF4-FFF2-40B4-BE49-F238E27FC236}">
                <a16:creationId xmlns:a16="http://schemas.microsoft.com/office/drawing/2014/main" id="{1EF86BFA-9133-4F6B-98BE-1CBB87EB6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CB0108-E2A7-4781-B365-AF47490D8C03}"/>
              </a:ext>
            </a:extLst>
          </p:cNvPr>
          <p:cNvSpPr>
            <a:spLocks noGrp="1"/>
          </p:cNvSpPr>
          <p:nvPr>
            <p:ph type="title"/>
          </p:nvPr>
        </p:nvSpPr>
        <p:spPr>
          <a:xfrm>
            <a:off x="5986160" y="3539737"/>
            <a:ext cx="5257800" cy="1701570"/>
          </a:xfrm>
        </p:spPr>
        <p:txBody>
          <a:bodyPr vert="horz" lIns="91440" tIns="45720" rIns="91440" bIns="45720" rtlCol="0" anchor="b">
            <a:normAutofit/>
          </a:bodyPr>
          <a:lstStyle/>
          <a:p>
            <a:r>
              <a:rPr lang="en-US" sz="4400" kern="1200" dirty="0">
                <a:solidFill>
                  <a:schemeClr val="tx1"/>
                </a:solidFill>
                <a:latin typeface="+mj-lt"/>
                <a:ea typeface="+mj-ea"/>
                <a:cs typeface="+mj-cs"/>
              </a:rPr>
              <a:t>NO2 Yearly</a:t>
            </a:r>
          </a:p>
        </p:txBody>
      </p:sp>
      <p:sp>
        <p:nvSpPr>
          <p:cNvPr id="4" name="Text Placeholder 3">
            <a:extLst>
              <a:ext uri="{FF2B5EF4-FFF2-40B4-BE49-F238E27FC236}">
                <a16:creationId xmlns:a16="http://schemas.microsoft.com/office/drawing/2014/main" id="{D2F1CB4E-85F2-466D-85EC-02C2538EC942}"/>
              </a:ext>
            </a:extLst>
          </p:cNvPr>
          <p:cNvSpPr>
            <a:spLocks noGrp="1"/>
          </p:cNvSpPr>
          <p:nvPr>
            <p:ph type="body" sz="half" idx="2"/>
          </p:nvPr>
        </p:nvSpPr>
        <p:spPr>
          <a:xfrm>
            <a:off x="5986160" y="5368253"/>
            <a:ext cx="5147960" cy="646785"/>
          </a:xfrm>
        </p:spPr>
        <p:txBody>
          <a:bodyPr vert="horz" lIns="91440" tIns="45720" rIns="91440" bIns="45720" rtlCol="0">
            <a:normAutofit/>
          </a:bodyPr>
          <a:lstStyle/>
          <a:p>
            <a:r>
              <a:rPr lang="en-US" sz="2000" kern="1200" dirty="0">
                <a:solidFill>
                  <a:schemeClr val="tx1"/>
                </a:solidFill>
                <a:latin typeface="+mn-lt"/>
                <a:ea typeface="+mn-ea"/>
                <a:cs typeface="+mn-cs"/>
              </a:rPr>
              <a:t>This graph shows how NO2 changes Yearly</a:t>
            </a:r>
          </a:p>
        </p:txBody>
      </p:sp>
    </p:spTree>
    <p:extLst>
      <p:ext uri="{BB962C8B-B14F-4D97-AF65-F5344CB8AC3E}">
        <p14:creationId xmlns:p14="http://schemas.microsoft.com/office/powerpoint/2010/main" val="2790557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2B08E58E-4AD1-4430-8B28-C999BB2068BA}"/>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171" r="185"/>
          <a:stretch/>
        </p:blipFill>
        <p:spPr>
          <a:xfrm>
            <a:off x="3068" y="-1"/>
            <a:ext cx="12188932" cy="6857990"/>
          </a:xfrm>
          <a:prstGeom prst="rect">
            <a:avLst/>
          </a:prstGeom>
        </p:spPr>
      </p:pic>
      <p:sp>
        <p:nvSpPr>
          <p:cNvPr id="17" name="Rectangle 16">
            <a:extLst>
              <a:ext uri="{FF2B5EF4-FFF2-40B4-BE49-F238E27FC236}">
                <a16:creationId xmlns:a16="http://schemas.microsoft.com/office/drawing/2014/main" id="{1EF86BFA-9133-4F6B-98BE-1CBB87EB6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95AAAE-9845-49E1-A0EB-99A92FC1E394}"/>
              </a:ext>
            </a:extLst>
          </p:cNvPr>
          <p:cNvSpPr>
            <a:spLocks noGrp="1"/>
          </p:cNvSpPr>
          <p:nvPr>
            <p:ph type="title"/>
          </p:nvPr>
        </p:nvSpPr>
        <p:spPr>
          <a:xfrm>
            <a:off x="5986160" y="3890929"/>
            <a:ext cx="5257800" cy="1701570"/>
          </a:xfrm>
        </p:spPr>
        <p:txBody>
          <a:bodyPr vert="horz" lIns="91440" tIns="45720" rIns="91440" bIns="45720" rtlCol="0" anchor="b">
            <a:normAutofit/>
          </a:bodyPr>
          <a:lstStyle/>
          <a:p>
            <a:r>
              <a:rPr lang="en-US" sz="4400" kern="1200" dirty="0">
                <a:solidFill>
                  <a:schemeClr val="tx1"/>
                </a:solidFill>
                <a:latin typeface="+mj-lt"/>
                <a:ea typeface="+mj-ea"/>
                <a:cs typeface="+mj-cs"/>
              </a:rPr>
              <a:t>NO2 Monthly</a:t>
            </a:r>
          </a:p>
        </p:txBody>
      </p:sp>
      <p:sp>
        <p:nvSpPr>
          <p:cNvPr id="4" name="Text Placeholder 3">
            <a:extLst>
              <a:ext uri="{FF2B5EF4-FFF2-40B4-BE49-F238E27FC236}">
                <a16:creationId xmlns:a16="http://schemas.microsoft.com/office/drawing/2014/main" id="{3369C7BE-A626-4003-8467-D31E06AE9611}"/>
              </a:ext>
            </a:extLst>
          </p:cNvPr>
          <p:cNvSpPr>
            <a:spLocks noGrp="1"/>
          </p:cNvSpPr>
          <p:nvPr>
            <p:ph type="body" sz="half" idx="2"/>
          </p:nvPr>
        </p:nvSpPr>
        <p:spPr>
          <a:xfrm>
            <a:off x="6041080" y="5592499"/>
            <a:ext cx="5147960" cy="646785"/>
          </a:xfrm>
        </p:spPr>
        <p:txBody>
          <a:bodyPr vert="horz" lIns="91440" tIns="45720" rIns="91440" bIns="45720" rtlCol="0">
            <a:normAutofit/>
          </a:bodyPr>
          <a:lstStyle/>
          <a:p>
            <a:r>
              <a:rPr lang="en-US" sz="2000" kern="1200" dirty="0">
                <a:solidFill>
                  <a:schemeClr val="tx1"/>
                </a:solidFill>
                <a:latin typeface="+mn-lt"/>
                <a:ea typeface="+mn-ea"/>
                <a:cs typeface="+mn-cs"/>
              </a:rPr>
              <a:t>This graph shows NO2 Changes in Different Months.</a:t>
            </a:r>
          </a:p>
        </p:txBody>
      </p:sp>
    </p:spTree>
    <p:extLst>
      <p:ext uri="{BB962C8B-B14F-4D97-AF65-F5344CB8AC3E}">
        <p14:creationId xmlns:p14="http://schemas.microsoft.com/office/powerpoint/2010/main" val="1088354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91E9F9-15BC-4DA0-9B83-4B053DEF00F7}"/>
              </a:ext>
            </a:extLst>
          </p:cNvPr>
          <p:cNvSpPr>
            <a:spLocks noGrp="1"/>
          </p:cNvSpPr>
          <p:nvPr>
            <p:ph type="title"/>
          </p:nvPr>
        </p:nvSpPr>
        <p:spPr>
          <a:xfrm>
            <a:off x="956826" y="1112969"/>
            <a:ext cx="3937298" cy="4166010"/>
          </a:xfrm>
        </p:spPr>
        <p:txBody>
          <a:bodyPr>
            <a:normAutofit/>
          </a:bodyPr>
          <a:lstStyle/>
          <a:p>
            <a:pPr algn="ctr"/>
            <a:r>
              <a:rPr lang="en-IN" u="sng" dirty="0">
                <a:solidFill>
                  <a:srgbClr val="FFFFFF"/>
                </a:solidFill>
              </a:rPr>
              <a:t>Carbon Monoxide(CO)</a:t>
            </a:r>
            <a:r>
              <a:rPr lang="en-IN" dirty="0">
                <a:solidFill>
                  <a:srgbClr val="FFFFFF"/>
                </a:solidFill>
              </a:rPr>
              <a:t>:-</a:t>
            </a: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501A2F5-A338-4853-97D2-A2E4DACFDF01}"/>
              </a:ext>
            </a:extLst>
          </p:cNvPr>
          <p:cNvSpPr>
            <a:spLocks noGrp="1"/>
          </p:cNvSpPr>
          <p:nvPr>
            <p:ph idx="1"/>
          </p:nvPr>
        </p:nvSpPr>
        <p:spPr>
          <a:xfrm>
            <a:off x="6096000" y="946299"/>
            <a:ext cx="5257799" cy="4889350"/>
          </a:xfrm>
        </p:spPr>
        <p:txBody>
          <a:bodyPr anchor="t">
            <a:normAutofit/>
          </a:bodyPr>
          <a:lstStyle/>
          <a:p>
            <a:pPr algn="l"/>
            <a:r>
              <a:rPr lang="en-US" b="0" i="0" dirty="0">
                <a:solidFill>
                  <a:srgbClr val="212121"/>
                </a:solidFill>
                <a:effectLst/>
                <a:latin typeface="Source Sans Pro" panose="020B0604020202020204" pitchFamily="34" charset="0"/>
              </a:rPr>
              <a:t>Breathing air with a high concentration of CO reduces the amount of oxygen that can be transported in the blood stream to critical organs like the heart and brain.</a:t>
            </a:r>
          </a:p>
          <a:p>
            <a:pPr algn="l"/>
            <a:r>
              <a:rPr lang="en-US" b="0" i="0" dirty="0">
                <a:solidFill>
                  <a:srgbClr val="212121"/>
                </a:solidFill>
                <a:effectLst/>
                <a:latin typeface="Source Sans Pro" panose="020B0604020202020204" pitchFamily="34" charset="0"/>
              </a:rPr>
              <a:t>At very high levels, which are  possible indoors or in other enclosed environments, CO can cause dizziness, confusion, unconsciousness and death.</a:t>
            </a:r>
          </a:p>
          <a:p>
            <a:endParaRPr lang="en-IN" dirty="0"/>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48088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Freeform: Shape 4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Arc 4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61" name="Rectangle 44">
            <a:extLst>
              <a:ext uri="{FF2B5EF4-FFF2-40B4-BE49-F238E27FC236}">
                <a16:creationId xmlns:a16="http://schemas.microsoft.com/office/drawing/2014/main" id="{BCC81228-CEA3-402B-B8E5-688F5BFA7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Arc 46">
            <a:extLst>
              <a:ext uri="{FF2B5EF4-FFF2-40B4-BE49-F238E27FC236}">
                <a16:creationId xmlns:a16="http://schemas.microsoft.com/office/drawing/2014/main" id="{BC0916B8-FF7A-4ECB-9FD7-C7668658D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011959" flipH="1">
            <a:off x="548353" y="314719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E0CBB6-17A2-4536-8C34-5619A118D195}"/>
              </a:ext>
            </a:extLst>
          </p:cNvPr>
          <p:cNvSpPr>
            <a:spLocks noGrp="1"/>
          </p:cNvSpPr>
          <p:nvPr>
            <p:ph type="title"/>
          </p:nvPr>
        </p:nvSpPr>
        <p:spPr>
          <a:xfrm>
            <a:off x="874815" y="2322864"/>
            <a:ext cx="5491090" cy="2387600"/>
          </a:xfrm>
        </p:spPr>
        <p:txBody>
          <a:bodyPr vert="horz" lIns="91440" tIns="45720" rIns="91440" bIns="45720" rtlCol="0" anchor="b">
            <a:normAutofit/>
          </a:bodyPr>
          <a:lstStyle/>
          <a:p>
            <a:r>
              <a:rPr lang="en-US" sz="6000" kern="1200">
                <a:solidFill>
                  <a:schemeClr val="tx1"/>
                </a:solidFill>
                <a:latin typeface="+mj-lt"/>
                <a:ea typeface="+mj-ea"/>
                <a:cs typeface="+mj-cs"/>
              </a:rPr>
              <a:t>CO In Top 10 Cities</a:t>
            </a:r>
          </a:p>
        </p:txBody>
      </p:sp>
      <p:sp>
        <p:nvSpPr>
          <p:cNvPr id="4" name="Text Placeholder 3">
            <a:extLst>
              <a:ext uri="{FF2B5EF4-FFF2-40B4-BE49-F238E27FC236}">
                <a16:creationId xmlns:a16="http://schemas.microsoft.com/office/drawing/2014/main" id="{160FA3D5-FD2D-4CDF-B3F0-704D569B913B}"/>
              </a:ext>
            </a:extLst>
          </p:cNvPr>
          <p:cNvSpPr>
            <a:spLocks noGrp="1"/>
          </p:cNvSpPr>
          <p:nvPr>
            <p:ph type="body" sz="half" idx="2"/>
          </p:nvPr>
        </p:nvSpPr>
        <p:spPr>
          <a:xfrm>
            <a:off x="870148" y="4802538"/>
            <a:ext cx="5491090" cy="1411993"/>
          </a:xfrm>
        </p:spPr>
        <p:txBody>
          <a:bodyPr vert="horz" lIns="91440" tIns="45720" rIns="91440" bIns="45720" rtlCol="0" anchor="t">
            <a:normAutofit/>
          </a:bodyPr>
          <a:lstStyle/>
          <a:p>
            <a:r>
              <a:rPr lang="en-US" sz="2400" kern="1200">
                <a:solidFill>
                  <a:schemeClr val="tx1"/>
                </a:solidFill>
                <a:latin typeface="+mn-lt"/>
                <a:ea typeface="+mn-ea"/>
                <a:cs typeface="+mn-cs"/>
              </a:rPr>
              <a:t>These are the Top 10 cities contains maximum amount of CO</a:t>
            </a:r>
          </a:p>
        </p:txBody>
      </p:sp>
      <p:pic>
        <p:nvPicPr>
          <p:cNvPr id="18" name="Picture 17">
            <a:extLst>
              <a:ext uri="{FF2B5EF4-FFF2-40B4-BE49-F238E27FC236}">
                <a16:creationId xmlns:a16="http://schemas.microsoft.com/office/drawing/2014/main" id="{0E14BDC6-A44C-4D3E-A290-43006410AE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4852" y="654566"/>
            <a:ext cx="6392163" cy="3582154"/>
          </a:xfrm>
          <a:custGeom>
            <a:avLst/>
            <a:gdLst/>
            <a:ahLst/>
            <a:cxnLst/>
            <a:rect l="l" t="t" r="r" b="b"/>
            <a:pathLst>
              <a:path w="4579832" h="5347063">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p:spPr>
      </p:pic>
      <p:sp>
        <p:nvSpPr>
          <p:cNvPr id="63" name="Rectangle 48">
            <a:extLst>
              <a:ext uri="{FF2B5EF4-FFF2-40B4-BE49-F238E27FC236}">
                <a16:creationId xmlns:a16="http://schemas.microsoft.com/office/drawing/2014/main" id="{9DC011D4-C95F-4B2E-9A3C-A46DCDE956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8584" y="447363"/>
            <a:ext cx="734141" cy="734141"/>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01489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Arc 23">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3F138222-D274-4866-96E7-C3B1D6DA8C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Arc 27">
            <a:extLst>
              <a:ext uri="{FF2B5EF4-FFF2-40B4-BE49-F238E27FC236}">
                <a16:creationId xmlns:a16="http://schemas.microsoft.com/office/drawing/2014/main" id="{5888E255-D20B-4F26-B9DA-3DF036797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6F88F1F-BBDB-46E2-9AE4-0C4813B9FECB}"/>
              </a:ext>
            </a:extLst>
          </p:cNvPr>
          <p:cNvSpPr>
            <a:spLocks noGrp="1"/>
          </p:cNvSpPr>
          <p:nvPr>
            <p:ph type="title"/>
          </p:nvPr>
        </p:nvSpPr>
        <p:spPr>
          <a:xfrm>
            <a:off x="841512" y="1122363"/>
            <a:ext cx="5087631" cy="2387600"/>
          </a:xfrm>
        </p:spPr>
        <p:txBody>
          <a:bodyPr vert="horz" lIns="91440" tIns="45720" rIns="91440" bIns="45720" rtlCol="0" anchor="b">
            <a:normAutofit/>
          </a:bodyPr>
          <a:lstStyle/>
          <a:p>
            <a:pPr algn="ctr"/>
            <a:r>
              <a:rPr lang="en-US" sz="6000" kern="1200">
                <a:solidFill>
                  <a:srgbClr val="FFFFFF"/>
                </a:solidFill>
                <a:latin typeface="+mj-lt"/>
                <a:ea typeface="+mj-ea"/>
                <a:cs typeface="+mj-cs"/>
              </a:rPr>
              <a:t>CO Yearly</a:t>
            </a:r>
          </a:p>
        </p:txBody>
      </p:sp>
      <p:sp>
        <p:nvSpPr>
          <p:cNvPr id="4" name="Text Placeholder 3">
            <a:extLst>
              <a:ext uri="{FF2B5EF4-FFF2-40B4-BE49-F238E27FC236}">
                <a16:creationId xmlns:a16="http://schemas.microsoft.com/office/drawing/2014/main" id="{B69B9A41-2BC8-474C-9391-F4996477371D}"/>
              </a:ext>
            </a:extLst>
          </p:cNvPr>
          <p:cNvSpPr>
            <a:spLocks noGrp="1"/>
          </p:cNvSpPr>
          <p:nvPr>
            <p:ph type="body" sz="half" idx="2"/>
          </p:nvPr>
        </p:nvSpPr>
        <p:spPr>
          <a:xfrm>
            <a:off x="841512" y="3602037"/>
            <a:ext cx="5087631" cy="2133599"/>
          </a:xfrm>
        </p:spPr>
        <p:txBody>
          <a:bodyPr vert="horz" lIns="91440" tIns="45720" rIns="91440" bIns="45720" rtlCol="0">
            <a:normAutofit/>
          </a:bodyPr>
          <a:lstStyle/>
          <a:p>
            <a:pPr algn="ctr"/>
            <a:r>
              <a:rPr lang="en-US" sz="2400" b="1" kern="1200">
                <a:solidFill>
                  <a:srgbClr val="FFFFFF"/>
                </a:solidFill>
                <a:latin typeface="+mn-lt"/>
                <a:ea typeface="+mn-ea"/>
                <a:cs typeface="+mn-cs"/>
              </a:rPr>
              <a:t>This Graph shows the changes of CO in Different years.</a:t>
            </a:r>
          </a:p>
        </p:txBody>
      </p:sp>
      <p:sp>
        <p:nvSpPr>
          <p:cNvPr id="30" name="Oval 29">
            <a:extLst>
              <a:ext uri="{FF2B5EF4-FFF2-40B4-BE49-F238E27FC236}">
                <a16:creationId xmlns:a16="http://schemas.microsoft.com/office/drawing/2014/main" id="{02AD46D6-02D6-45B3-921C-F4033826EF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2790" y="5367348"/>
            <a:ext cx="616353" cy="599633"/>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A4C0D494-1807-4337-A173-ACDBDBA35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093442"/>
            <a:ext cx="5448157" cy="2833042"/>
          </a:xfrm>
          <a:custGeom>
            <a:avLst/>
            <a:gdLst/>
            <a:ahLst/>
            <a:cxnLst/>
            <a:rect l="l" t="t" r="r" b="b"/>
            <a:pathLst>
              <a:path w="5051479" h="5503900">
                <a:moveTo>
                  <a:pt x="151948" y="0"/>
                </a:moveTo>
                <a:lnTo>
                  <a:pt x="4899531" y="0"/>
                </a:lnTo>
                <a:cubicBezTo>
                  <a:pt x="4983450" y="0"/>
                  <a:pt x="5051479" y="68029"/>
                  <a:pt x="5051479" y="151948"/>
                </a:cubicBezTo>
                <a:lnTo>
                  <a:pt x="5051479" y="5351952"/>
                </a:lnTo>
                <a:cubicBezTo>
                  <a:pt x="5051479" y="5435871"/>
                  <a:pt x="4983450" y="5503900"/>
                  <a:pt x="4899531" y="5503900"/>
                </a:cubicBezTo>
                <a:lnTo>
                  <a:pt x="151948" y="5503900"/>
                </a:lnTo>
                <a:cubicBezTo>
                  <a:pt x="68029" y="5503900"/>
                  <a:pt x="0" y="5435871"/>
                  <a:pt x="0" y="5351952"/>
                </a:cubicBezTo>
                <a:lnTo>
                  <a:pt x="0" y="151948"/>
                </a:lnTo>
                <a:cubicBezTo>
                  <a:pt x="0" y="68029"/>
                  <a:pt x="68029" y="0"/>
                  <a:pt x="151948" y="0"/>
                </a:cubicBezTo>
                <a:close/>
              </a:path>
            </a:pathLst>
          </a:custGeom>
        </p:spPr>
      </p:pic>
    </p:spTree>
    <p:extLst>
      <p:ext uri="{BB962C8B-B14F-4D97-AF65-F5344CB8AC3E}">
        <p14:creationId xmlns:p14="http://schemas.microsoft.com/office/powerpoint/2010/main" val="1747558076"/>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AC5FE7F4-C728-464A-B080-A08A87E63BF2}"/>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4649" r="708"/>
          <a:stretch/>
        </p:blipFill>
        <p:spPr>
          <a:xfrm>
            <a:off x="20" y="10"/>
            <a:ext cx="12188932" cy="6857990"/>
          </a:xfrm>
          <a:prstGeom prst="rect">
            <a:avLst/>
          </a:prstGeom>
        </p:spPr>
      </p:pic>
      <p:sp>
        <p:nvSpPr>
          <p:cNvPr id="17" name="Rectangle 16">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8D86E3-7B60-48E7-A37C-72F42918D112}"/>
              </a:ext>
            </a:extLst>
          </p:cNvPr>
          <p:cNvSpPr>
            <a:spLocks noGrp="1"/>
          </p:cNvSpPr>
          <p:nvPr>
            <p:ph type="title"/>
          </p:nvPr>
        </p:nvSpPr>
        <p:spPr>
          <a:xfrm>
            <a:off x="2722880" y="4530069"/>
            <a:ext cx="9144000" cy="1152663"/>
          </a:xfrm>
        </p:spPr>
        <p:txBody>
          <a:bodyPr vert="horz" lIns="91440" tIns="45720" rIns="91440" bIns="45720" rtlCol="0" anchor="b">
            <a:normAutofit/>
          </a:bodyPr>
          <a:lstStyle/>
          <a:p>
            <a:pPr algn="ctr"/>
            <a:r>
              <a:rPr lang="en-US" sz="4800" kern="1200" dirty="0">
                <a:solidFill>
                  <a:schemeClr val="bg1"/>
                </a:solidFill>
                <a:latin typeface="+mj-lt"/>
                <a:ea typeface="+mj-ea"/>
                <a:cs typeface="+mj-cs"/>
              </a:rPr>
              <a:t>CO Monthly</a:t>
            </a:r>
          </a:p>
        </p:txBody>
      </p:sp>
      <p:sp>
        <p:nvSpPr>
          <p:cNvPr id="4" name="Text Placeholder 3">
            <a:extLst>
              <a:ext uri="{FF2B5EF4-FFF2-40B4-BE49-F238E27FC236}">
                <a16:creationId xmlns:a16="http://schemas.microsoft.com/office/drawing/2014/main" id="{64A67DC1-CA4C-47A6-B1BB-B609B8BEFDB6}"/>
              </a:ext>
            </a:extLst>
          </p:cNvPr>
          <p:cNvSpPr>
            <a:spLocks noGrp="1"/>
          </p:cNvSpPr>
          <p:nvPr>
            <p:ph type="body" sz="half" idx="2"/>
          </p:nvPr>
        </p:nvSpPr>
        <p:spPr>
          <a:xfrm>
            <a:off x="2199761" y="5679737"/>
            <a:ext cx="9144000" cy="646785"/>
          </a:xfrm>
        </p:spPr>
        <p:txBody>
          <a:bodyPr vert="horz" lIns="91440" tIns="45720" rIns="91440" bIns="45720" rtlCol="0">
            <a:normAutofit/>
          </a:bodyPr>
          <a:lstStyle/>
          <a:p>
            <a:pPr algn="ctr"/>
            <a:r>
              <a:rPr lang="en-US" sz="2400" kern="1200" dirty="0">
                <a:solidFill>
                  <a:schemeClr val="bg1"/>
                </a:solidFill>
                <a:latin typeface="+mn-lt"/>
                <a:ea typeface="+mn-ea"/>
                <a:cs typeface="+mn-cs"/>
              </a:rPr>
              <a:t>This graph shows how CO change in different Months.</a:t>
            </a:r>
          </a:p>
        </p:txBody>
      </p:sp>
    </p:spTree>
    <p:extLst>
      <p:ext uri="{BB962C8B-B14F-4D97-AF65-F5344CB8AC3E}">
        <p14:creationId xmlns:p14="http://schemas.microsoft.com/office/powerpoint/2010/main" val="223830939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E683714-80DE-425B-946E-E48D3A6C67DF}"/>
              </a:ext>
            </a:extLst>
          </p:cNvPr>
          <p:cNvSpPr>
            <a:spLocks noGrp="1"/>
          </p:cNvSpPr>
          <p:nvPr>
            <p:ph type="title"/>
          </p:nvPr>
        </p:nvSpPr>
        <p:spPr>
          <a:xfrm>
            <a:off x="111760" y="1153572"/>
            <a:ext cx="3775474" cy="4461163"/>
          </a:xfrm>
        </p:spPr>
        <p:txBody>
          <a:bodyPr>
            <a:normAutofit/>
          </a:bodyPr>
          <a:lstStyle/>
          <a:p>
            <a:r>
              <a:rPr lang="en-IN" dirty="0">
                <a:solidFill>
                  <a:srgbClr val="FFFFFF"/>
                </a:solidFill>
              </a:rPr>
              <a:t>Particulate </a:t>
            </a:r>
            <a:br>
              <a:rPr lang="en-IN" dirty="0">
                <a:solidFill>
                  <a:srgbClr val="FFFFFF"/>
                </a:solidFill>
              </a:rPr>
            </a:br>
            <a:r>
              <a:rPr lang="en-IN" dirty="0">
                <a:solidFill>
                  <a:srgbClr val="FFFFFF"/>
                </a:solidFill>
              </a:rPr>
              <a:t>Matter(PM2.5):-</a:t>
            </a:r>
          </a:p>
        </p:txBody>
      </p:sp>
      <p:sp>
        <p:nvSpPr>
          <p:cNvPr id="3" name="Content Placeholder 2">
            <a:extLst>
              <a:ext uri="{FF2B5EF4-FFF2-40B4-BE49-F238E27FC236}">
                <a16:creationId xmlns:a16="http://schemas.microsoft.com/office/drawing/2014/main" id="{8A5A1BE5-4E34-4244-9184-E4B66857DFA2}"/>
              </a:ext>
            </a:extLst>
          </p:cNvPr>
          <p:cNvSpPr>
            <a:spLocks noGrp="1"/>
          </p:cNvSpPr>
          <p:nvPr>
            <p:ph idx="1"/>
          </p:nvPr>
        </p:nvSpPr>
        <p:spPr>
          <a:xfrm>
            <a:off x="4447308" y="591344"/>
            <a:ext cx="6906491" cy="5585619"/>
          </a:xfrm>
        </p:spPr>
        <p:txBody>
          <a:bodyPr anchor="ctr">
            <a:normAutofit/>
          </a:bodyPr>
          <a:lstStyle/>
          <a:p>
            <a:r>
              <a:rPr lang="en-US" sz="2400" b="0" i="0" dirty="0">
                <a:solidFill>
                  <a:srgbClr val="000000"/>
                </a:solidFill>
                <a:effectLst/>
                <a:latin typeface="verdana" panose="020B0604030504040204" pitchFamily="34" charset="0"/>
              </a:rPr>
              <a:t>Inhalation of particulate pollution can have adverse health impacts, and there is understood to be no safe threshold below which no adverse effects would be anticipated. </a:t>
            </a:r>
          </a:p>
          <a:p>
            <a:r>
              <a:rPr lang="en-US" sz="2400" b="0" i="0" dirty="0">
                <a:solidFill>
                  <a:srgbClr val="000000"/>
                </a:solidFill>
                <a:effectLst/>
                <a:latin typeface="verdana" panose="020B0604030504040204" pitchFamily="34" charset="0"/>
              </a:rPr>
              <a:t>The biggest impact of particulate air pollution on public health is understood to be from long-term exposure to PM</a:t>
            </a:r>
            <a:r>
              <a:rPr lang="en-US" sz="2400" b="0" i="0" baseline="-25000" dirty="0">
                <a:solidFill>
                  <a:srgbClr val="000000"/>
                </a:solidFill>
                <a:effectLst/>
                <a:latin typeface="verdana" panose="020B0604030504040204" pitchFamily="34" charset="0"/>
              </a:rPr>
              <a:t>2.5</a:t>
            </a:r>
            <a:r>
              <a:rPr lang="en-US" sz="2400" b="0" i="0" dirty="0">
                <a:solidFill>
                  <a:srgbClr val="000000"/>
                </a:solidFill>
                <a:effectLst/>
                <a:latin typeface="verdana" panose="020B0604030504040204" pitchFamily="34" charset="0"/>
              </a:rPr>
              <a:t>, which increases the age-specific mortality risk, particularly from cardiovascular causes.</a:t>
            </a:r>
            <a:endParaRPr lang="en-IN" sz="2400"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78682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p:cTn id="15"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196B7221-E660-4A4E-897E-2FDDFA19732C}"/>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r="1359"/>
          <a:stretch/>
        </p:blipFill>
        <p:spPr>
          <a:xfrm>
            <a:off x="20" y="10"/>
            <a:ext cx="12188932" cy="6857990"/>
          </a:xfrm>
          <a:prstGeom prst="rect">
            <a:avLst/>
          </a:prstGeom>
        </p:spPr>
      </p:pic>
      <p:sp>
        <p:nvSpPr>
          <p:cNvPr id="17" name="Rectangle 16">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461849-6BC4-41D5-AE6F-AF31BD88825B}"/>
              </a:ext>
            </a:extLst>
          </p:cNvPr>
          <p:cNvSpPr>
            <a:spLocks noGrp="1"/>
          </p:cNvSpPr>
          <p:nvPr>
            <p:ph type="title"/>
          </p:nvPr>
        </p:nvSpPr>
        <p:spPr>
          <a:xfrm>
            <a:off x="1524000" y="4416721"/>
            <a:ext cx="9144000" cy="1152663"/>
          </a:xfrm>
        </p:spPr>
        <p:txBody>
          <a:bodyPr vert="horz" lIns="91440" tIns="45720" rIns="91440" bIns="45720" rtlCol="0" anchor="b">
            <a:normAutofit/>
          </a:bodyPr>
          <a:lstStyle/>
          <a:p>
            <a:pPr algn="ctr"/>
            <a:r>
              <a:rPr lang="en-US" sz="4800" kern="1200">
                <a:solidFill>
                  <a:schemeClr val="bg1"/>
                </a:solidFill>
                <a:latin typeface="+mj-lt"/>
                <a:ea typeface="+mj-ea"/>
                <a:cs typeface="+mj-cs"/>
              </a:rPr>
              <a:t>PM2.5 in Top 10 Cities</a:t>
            </a:r>
          </a:p>
        </p:txBody>
      </p:sp>
      <p:sp>
        <p:nvSpPr>
          <p:cNvPr id="4" name="Text Placeholder 3">
            <a:extLst>
              <a:ext uri="{FF2B5EF4-FFF2-40B4-BE49-F238E27FC236}">
                <a16:creationId xmlns:a16="http://schemas.microsoft.com/office/drawing/2014/main" id="{146FF7A3-8A52-4518-BF89-BFC6BC642BBF}"/>
              </a:ext>
            </a:extLst>
          </p:cNvPr>
          <p:cNvSpPr>
            <a:spLocks noGrp="1"/>
          </p:cNvSpPr>
          <p:nvPr>
            <p:ph type="body" sz="half" idx="2"/>
          </p:nvPr>
        </p:nvSpPr>
        <p:spPr>
          <a:xfrm>
            <a:off x="1524000" y="5636465"/>
            <a:ext cx="9144000" cy="646785"/>
          </a:xfrm>
        </p:spPr>
        <p:txBody>
          <a:bodyPr vert="horz" lIns="91440" tIns="45720" rIns="91440" bIns="45720" rtlCol="0">
            <a:normAutofit/>
          </a:bodyPr>
          <a:lstStyle/>
          <a:p>
            <a:pPr algn="ctr"/>
            <a:r>
              <a:rPr lang="en-US" sz="2400" kern="1200">
                <a:solidFill>
                  <a:schemeClr val="bg1"/>
                </a:solidFill>
                <a:latin typeface="+mn-lt"/>
                <a:ea typeface="+mn-ea"/>
                <a:cs typeface="+mn-cs"/>
              </a:rPr>
              <a:t>These are the top 10 cities with maximum PM2.5</a:t>
            </a:r>
          </a:p>
        </p:txBody>
      </p:sp>
    </p:spTree>
    <p:extLst>
      <p:ext uri="{BB962C8B-B14F-4D97-AF65-F5344CB8AC3E}">
        <p14:creationId xmlns:p14="http://schemas.microsoft.com/office/powerpoint/2010/main" val="1478295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0E75C34C-1921-49A0-BC60-37CEAB485C9D}"/>
              </a:ext>
            </a:extLst>
          </p:cNvPr>
          <p:cNvSpPr txBox="1"/>
          <p:nvPr/>
        </p:nvSpPr>
        <p:spPr>
          <a:xfrm>
            <a:off x="686834" y="1153572"/>
            <a:ext cx="3200400" cy="44611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u="sng" kern="1200">
                <a:solidFill>
                  <a:srgbClr val="FFFFFF"/>
                </a:solidFill>
                <a:latin typeface="+mj-lt"/>
                <a:ea typeface="+mj-ea"/>
                <a:cs typeface="+mj-cs"/>
              </a:rPr>
              <a:t>AIR POLLUTION</a:t>
            </a:r>
            <a:r>
              <a:rPr lang="en-US" sz="4400" kern="1200">
                <a:solidFill>
                  <a:srgbClr val="FFFFFF"/>
                </a:solidFill>
                <a:latin typeface="+mj-lt"/>
                <a:ea typeface="+mj-ea"/>
                <a:cs typeface="+mj-cs"/>
              </a:rPr>
              <a:t>:-</a:t>
            </a:r>
          </a:p>
        </p:txBody>
      </p:sp>
      <p:sp>
        <p:nvSpPr>
          <p:cNvPr id="3" name="TextBox 2">
            <a:extLst>
              <a:ext uri="{FF2B5EF4-FFF2-40B4-BE49-F238E27FC236}">
                <a16:creationId xmlns:a16="http://schemas.microsoft.com/office/drawing/2014/main" id="{F2721948-05A7-480F-8284-6393BB50C189}"/>
              </a:ext>
            </a:extLst>
          </p:cNvPr>
          <p:cNvSpPr txBox="1"/>
          <p:nvPr/>
        </p:nvSpPr>
        <p:spPr>
          <a:xfrm>
            <a:off x="4447308" y="591344"/>
            <a:ext cx="6906491" cy="5585619"/>
          </a:xfrm>
          <a:prstGeom prst="rect">
            <a:avLst/>
          </a:prstGeom>
        </p:spPr>
        <p:txBody>
          <a:bodyPr vert="horz" lIns="91440" tIns="45720" rIns="91440" bIns="45720" rtlCol="0" anchor="ctr">
            <a:normAutofit/>
          </a:bodyPr>
          <a:lstStyle/>
          <a:p>
            <a:pPr defTabSz="914400">
              <a:lnSpc>
                <a:spcPct val="90000"/>
              </a:lnSpc>
              <a:spcAft>
                <a:spcPts val="600"/>
              </a:spcAft>
            </a:pPr>
            <a:r>
              <a:rPr lang="en-US" b="0" i="0" u="none" strike="noStrike" baseline="0" dirty="0"/>
              <a:t>The nationwide Lockdown, in effect since the midnight of 24th March in view of COVID-19 pandemic, has resulted in significant improvement in air quality in the country, as revealed by data analysis and comparison of data for time before enforcement of restrictions. This report is in continuation of the same. The major sectors contributing to air pollution are transport, industries, power plants, construction activities, biomass &amp; refuse burning, road dust resuspension and residential activities. In addition, certain activities such as operation of DG sets, restaurant, landfill fires, etc. also contribute to air pollution. Under the nationwide lockdown, all transport services – road, air and rail were suspended with exceptions for essential services. Educational institutions, industrial establishments and hospitality services were also suspended. As a result, air quality improvement has been noted in many towns and cities across the nation. The Data for this Report has been collected from CPCB. </a:t>
            </a:r>
            <a:r>
              <a:rPr lang="en-US" dirty="0"/>
              <a:t>In this report Different types of air pollutants are analyzed and also what will be the upcoming effect of Air Pollution that is described in this report.</a:t>
            </a:r>
          </a:p>
          <a:p>
            <a:pPr indent="-228600" defTabSz="914400">
              <a:lnSpc>
                <a:spcPct val="90000"/>
              </a:lnSpc>
              <a:spcAft>
                <a:spcPts val="600"/>
              </a:spcAft>
              <a:buFont typeface="Arial" panose="020B0604020202020204" pitchFamily="34" charset="0"/>
              <a:buChar char="•"/>
            </a:pPr>
            <a:endParaRPr lang="en-US" dirty="0"/>
          </a:p>
        </p:txBody>
      </p:sp>
      <p:sp>
        <p:nvSpPr>
          <p:cNvPr id="16" name="Arc 1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491777"/>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BB69C21D-9E82-4CF6-A01F-A0DCFB543859}"/>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567" r="3566" b="-1"/>
          <a:stretch/>
        </p:blipFill>
        <p:spPr>
          <a:xfrm>
            <a:off x="20" y="10"/>
            <a:ext cx="12188932" cy="6857990"/>
          </a:xfrm>
          <a:prstGeom prst="rect">
            <a:avLst/>
          </a:prstGeom>
        </p:spPr>
      </p:pic>
      <p:sp>
        <p:nvSpPr>
          <p:cNvPr id="17" name="Rectangle 16">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C4BF3A-F08A-45EB-96CA-70C840BAFE6A}"/>
              </a:ext>
            </a:extLst>
          </p:cNvPr>
          <p:cNvSpPr>
            <a:spLocks noGrp="1"/>
          </p:cNvSpPr>
          <p:nvPr>
            <p:ph type="title"/>
          </p:nvPr>
        </p:nvSpPr>
        <p:spPr>
          <a:xfrm>
            <a:off x="1524000" y="4416721"/>
            <a:ext cx="9144000" cy="1152663"/>
          </a:xfrm>
        </p:spPr>
        <p:txBody>
          <a:bodyPr vert="horz" lIns="91440" tIns="45720" rIns="91440" bIns="45720" rtlCol="0" anchor="b">
            <a:normAutofit/>
          </a:bodyPr>
          <a:lstStyle/>
          <a:p>
            <a:pPr algn="ctr"/>
            <a:r>
              <a:rPr lang="en-US" sz="4800" kern="1200">
                <a:solidFill>
                  <a:schemeClr val="bg1"/>
                </a:solidFill>
                <a:latin typeface="+mj-lt"/>
                <a:ea typeface="+mj-ea"/>
                <a:cs typeface="+mj-cs"/>
              </a:rPr>
              <a:t>PM2.5 Yearly</a:t>
            </a:r>
          </a:p>
        </p:txBody>
      </p:sp>
      <p:sp>
        <p:nvSpPr>
          <p:cNvPr id="4" name="Text Placeholder 3">
            <a:extLst>
              <a:ext uri="{FF2B5EF4-FFF2-40B4-BE49-F238E27FC236}">
                <a16:creationId xmlns:a16="http://schemas.microsoft.com/office/drawing/2014/main" id="{9558B3A4-2612-4B4A-A889-2E254A16C454}"/>
              </a:ext>
            </a:extLst>
          </p:cNvPr>
          <p:cNvSpPr>
            <a:spLocks noGrp="1"/>
          </p:cNvSpPr>
          <p:nvPr>
            <p:ph type="body" sz="half" idx="2"/>
          </p:nvPr>
        </p:nvSpPr>
        <p:spPr>
          <a:xfrm>
            <a:off x="1524000" y="5636465"/>
            <a:ext cx="9144000" cy="646785"/>
          </a:xfrm>
        </p:spPr>
        <p:txBody>
          <a:bodyPr vert="horz" lIns="91440" tIns="45720" rIns="91440" bIns="45720" rtlCol="0">
            <a:normAutofit/>
          </a:bodyPr>
          <a:lstStyle/>
          <a:p>
            <a:pPr algn="ctr"/>
            <a:r>
              <a:rPr lang="en-US" sz="2400" kern="1200">
                <a:solidFill>
                  <a:schemeClr val="bg1"/>
                </a:solidFill>
                <a:latin typeface="+mn-lt"/>
                <a:ea typeface="+mn-ea"/>
                <a:cs typeface="+mn-cs"/>
              </a:rPr>
              <a:t>Yearly changes Of PM2.5</a:t>
            </a:r>
          </a:p>
        </p:txBody>
      </p:sp>
    </p:spTree>
    <p:extLst>
      <p:ext uri="{BB962C8B-B14F-4D97-AF65-F5344CB8AC3E}">
        <p14:creationId xmlns:p14="http://schemas.microsoft.com/office/powerpoint/2010/main" val="4279403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022C5893-FAB2-4FE7-AA66-BFF9A1CF1628}"/>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295" r="61"/>
          <a:stretch/>
        </p:blipFill>
        <p:spPr>
          <a:xfrm>
            <a:off x="20" y="10"/>
            <a:ext cx="12188932" cy="6857990"/>
          </a:xfrm>
          <a:prstGeom prst="rect">
            <a:avLst/>
          </a:prstGeom>
        </p:spPr>
      </p:pic>
      <p:sp>
        <p:nvSpPr>
          <p:cNvPr id="17" name="Rectangle 16">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E48B54-72F0-45F3-A947-9DDF65621F41}"/>
              </a:ext>
            </a:extLst>
          </p:cNvPr>
          <p:cNvSpPr>
            <a:spLocks noGrp="1"/>
          </p:cNvSpPr>
          <p:nvPr>
            <p:ph type="title"/>
          </p:nvPr>
        </p:nvSpPr>
        <p:spPr>
          <a:xfrm>
            <a:off x="-1127760" y="4483797"/>
            <a:ext cx="9144000" cy="1152663"/>
          </a:xfrm>
        </p:spPr>
        <p:txBody>
          <a:bodyPr vert="horz" lIns="91440" tIns="45720" rIns="91440" bIns="45720" rtlCol="0" anchor="b">
            <a:normAutofit/>
          </a:bodyPr>
          <a:lstStyle/>
          <a:p>
            <a:pPr algn="ctr"/>
            <a:r>
              <a:rPr lang="en-US" sz="4800" kern="1200" dirty="0">
                <a:solidFill>
                  <a:schemeClr val="bg1"/>
                </a:solidFill>
                <a:latin typeface="+mj-lt"/>
                <a:ea typeface="+mj-ea"/>
                <a:cs typeface="+mj-cs"/>
              </a:rPr>
              <a:t>PM2.5 Monthly</a:t>
            </a:r>
          </a:p>
        </p:txBody>
      </p:sp>
      <p:sp>
        <p:nvSpPr>
          <p:cNvPr id="4" name="Text Placeholder 3">
            <a:extLst>
              <a:ext uri="{FF2B5EF4-FFF2-40B4-BE49-F238E27FC236}">
                <a16:creationId xmlns:a16="http://schemas.microsoft.com/office/drawing/2014/main" id="{0712039A-D0D4-4CE8-A50F-ED2207AA9CDF}"/>
              </a:ext>
            </a:extLst>
          </p:cNvPr>
          <p:cNvSpPr>
            <a:spLocks noGrp="1"/>
          </p:cNvSpPr>
          <p:nvPr>
            <p:ph type="body" sz="half" idx="2"/>
          </p:nvPr>
        </p:nvSpPr>
        <p:spPr>
          <a:xfrm>
            <a:off x="-1046480" y="5566296"/>
            <a:ext cx="9144000" cy="646785"/>
          </a:xfrm>
        </p:spPr>
        <p:txBody>
          <a:bodyPr vert="horz" lIns="91440" tIns="45720" rIns="91440" bIns="45720" rtlCol="0">
            <a:normAutofit/>
          </a:bodyPr>
          <a:lstStyle/>
          <a:p>
            <a:pPr algn="ctr"/>
            <a:r>
              <a:rPr lang="en-US" sz="2400" kern="1200" dirty="0">
                <a:solidFill>
                  <a:schemeClr val="bg1"/>
                </a:solidFill>
                <a:latin typeface="+mn-lt"/>
                <a:ea typeface="+mn-ea"/>
                <a:cs typeface="+mn-cs"/>
              </a:rPr>
              <a:t>Changes of PM2.5 Monthly</a:t>
            </a:r>
          </a:p>
        </p:txBody>
      </p:sp>
    </p:spTree>
    <p:extLst>
      <p:ext uri="{BB962C8B-B14F-4D97-AF65-F5344CB8AC3E}">
        <p14:creationId xmlns:p14="http://schemas.microsoft.com/office/powerpoint/2010/main" val="48549142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DB48520-B682-4BF0-988B-0C522FE0F3EA}"/>
              </a:ext>
            </a:extLst>
          </p:cNvPr>
          <p:cNvSpPr>
            <a:spLocks noGrp="1"/>
          </p:cNvSpPr>
          <p:nvPr>
            <p:ph type="title"/>
          </p:nvPr>
        </p:nvSpPr>
        <p:spPr>
          <a:xfrm>
            <a:off x="243840" y="1153572"/>
            <a:ext cx="3643394" cy="4461163"/>
          </a:xfrm>
        </p:spPr>
        <p:txBody>
          <a:bodyPr>
            <a:normAutofit/>
          </a:bodyPr>
          <a:lstStyle/>
          <a:p>
            <a:r>
              <a:rPr lang="en-IN" dirty="0">
                <a:solidFill>
                  <a:srgbClr val="FFFFFF"/>
                </a:solidFill>
              </a:rPr>
              <a:t>Benzene Toluene Xylene(BTX):-</a:t>
            </a:r>
          </a:p>
        </p:txBody>
      </p:sp>
      <p:sp>
        <p:nvSpPr>
          <p:cNvPr id="3" name="Content Placeholder 2">
            <a:extLst>
              <a:ext uri="{FF2B5EF4-FFF2-40B4-BE49-F238E27FC236}">
                <a16:creationId xmlns:a16="http://schemas.microsoft.com/office/drawing/2014/main" id="{BFDC0F99-A1C9-4B14-8056-F95EA0101C98}"/>
              </a:ext>
            </a:extLst>
          </p:cNvPr>
          <p:cNvSpPr>
            <a:spLocks noGrp="1"/>
          </p:cNvSpPr>
          <p:nvPr>
            <p:ph idx="1"/>
          </p:nvPr>
        </p:nvSpPr>
        <p:spPr>
          <a:xfrm>
            <a:off x="4447308" y="591344"/>
            <a:ext cx="6906491" cy="5585619"/>
          </a:xfrm>
        </p:spPr>
        <p:txBody>
          <a:bodyPr anchor="ctr">
            <a:normAutofit/>
          </a:bodyPr>
          <a:lstStyle/>
          <a:p>
            <a:r>
              <a:rPr lang="en-US" b="0" i="0" dirty="0">
                <a:solidFill>
                  <a:srgbClr val="000000"/>
                </a:solidFill>
                <a:effectLst/>
                <a:latin typeface="STIXGeneral-Regular"/>
              </a:rPr>
              <a:t>In the present study, the concentrations of three volatile organic compounds (VOCs), namely, acronym for benzene, toluene, and xylenes (BTX) were assessed because of their role in the tropospheric chemistry. Two representative sites, a roadside and a petrol pump, were chosen for sample collection. VOCs were collected using SKC-activated charcoal tubes and SKC personal sampler and characterized by gas chromatograph using flame ionization detector. Among BTX, benzene had the highest concentration</a:t>
            </a:r>
            <a:endParaRPr lang="en-IN"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349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11F82A54-1D31-44A7-AA1B-0B9F5043A241}"/>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r="5357"/>
          <a:stretch/>
        </p:blipFill>
        <p:spPr>
          <a:xfrm>
            <a:off x="20" y="10"/>
            <a:ext cx="12188932" cy="6857990"/>
          </a:xfrm>
          <a:prstGeom prst="rect">
            <a:avLst/>
          </a:prstGeom>
        </p:spPr>
      </p:pic>
      <p:sp>
        <p:nvSpPr>
          <p:cNvPr id="17" name="Rectangle 16">
            <a:extLst>
              <a:ext uri="{FF2B5EF4-FFF2-40B4-BE49-F238E27FC236}">
                <a16:creationId xmlns:a16="http://schemas.microsoft.com/office/drawing/2014/main" id="{1EF86BFA-9133-4F6B-98BE-1CBB87EB6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C5C6F9-D5DD-43C9-8E53-4A736C5FA140}"/>
              </a:ext>
            </a:extLst>
          </p:cNvPr>
          <p:cNvSpPr>
            <a:spLocks noGrp="1"/>
          </p:cNvSpPr>
          <p:nvPr>
            <p:ph type="title"/>
          </p:nvPr>
        </p:nvSpPr>
        <p:spPr>
          <a:xfrm>
            <a:off x="948040" y="4297478"/>
            <a:ext cx="5257800" cy="1701570"/>
          </a:xfrm>
        </p:spPr>
        <p:txBody>
          <a:bodyPr vert="horz" lIns="91440" tIns="45720" rIns="91440" bIns="45720" rtlCol="0" anchor="b">
            <a:normAutofit/>
          </a:bodyPr>
          <a:lstStyle/>
          <a:p>
            <a:r>
              <a:rPr lang="en-US" sz="4400" kern="1200" dirty="0">
                <a:solidFill>
                  <a:schemeClr val="tx1"/>
                </a:solidFill>
                <a:latin typeface="+mj-lt"/>
                <a:ea typeface="+mj-ea"/>
                <a:cs typeface="+mj-cs"/>
              </a:rPr>
              <a:t>BTX in Top 10 Cities</a:t>
            </a:r>
          </a:p>
        </p:txBody>
      </p:sp>
      <p:sp>
        <p:nvSpPr>
          <p:cNvPr id="4" name="Text Placeholder 3">
            <a:extLst>
              <a:ext uri="{FF2B5EF4-FFF2-40B4-BE49-F238E27FC236}">
                <a16:creationId xmlns:a16="http://schemas.microsoft.com/office/drawing/2014/main" id="{21569923-20E6-4C64-BE94-F04959F7EADE}"/>
              </a:ext>
            </a:extLst>
          </p:cNvPr>
          <p:cNvSpPr>
            <a:spLocks noGrp="1"/>
          </p:cNvSpPr>
          <p:nvPr>
            <p:ph type="body" sz="half" idx="2"/>
          </p:nvPr>
        </p:nvSpPr>
        <p:spPr>
          <a:xfrm>
            <a:off x="944209" y="5913909"/>
            <a:ext cx="5147960" cy="646785"/>
          </a:xfrm>
        </p:spPr>
        <p:txBody>
          <a:bodyPr vert="horz" lIns="91440" tIns="45720" rIns="91440" bIns="45720" rtlCol="0">
            <a:normAutofit/>
          </a:bodyPr>
          <a:lstStyle/>
          <a:p>
            <a:r>
              <a:rPr lang="en-US" sz="2000" kern="1200" dirty="0">
                <a:solidFill>
                  <a:schemeClr val="tx1"/>
                </a:solidFill>
                <a:latin typeface="+mn-lt"/>
                <a:ea typeface="+mn-ea"/>
                <a:cs typeface="+mn-cs"/>
              </a:rPr>
              <a:t>These are the top 10 cities with maximum amount of BTX</a:t>
            </a:r>
          </a:p>
        </p:txBody>
      </p:sp>
    </p:spTree>
    <p:extLst>
      <p:ext uri="{BB962C8B-B14F-4D97-AF65-F5344CB8AC3E}">
        <p14:creationId xmlns:p14="http://schemas.microsoft.com/office/powerpoint/2010/main" val="1679398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0375C5C8-F612-4923-9A37-7F0025083FF6}"/>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r="9357" b="1"/>
          <a:stretch/>
        </p:blipFill>
        <p:spPr>
          <a:xfrm>
            <a:off x="20" y="10"/>
            <a:ext cx="12188932" cy="6857990"/>
          </a:xfrm>
          <a:prstGeom prst="rect">
            <a:avLst/>
          </a:prstGeom>
        </p:spPr>
      </p:pic>
      <p:sp>
        <p:nvSpPr>
          <p:cNvPr id="17" name="Rectangle 16">
            <a:extLst>
              <a:ext uri="{FF2B5EF4-FFF2-40B4-BE49-F238E27FC236}">
                <a16:creationId xmlns:a16="http://schemas.microsoft.com/office/drawing/2014/main" id="{1EF86BFA-9133-4F6B-98BE-1CBB87EB6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349C69-F0B2-4686-9992-8190847BDCA6}"/>
              </a:ext>
            </a:extLst>
          </p:cNvPr>
          <p:cNvSpPr>
            <a:spLocks noGrp="1"/>
          </p:cNvSpPr>
          <p:nvPr>
            <p:ph type="title"/>
          </p:nvPr>
        </p:nvSpPr>
        <p:spPr>
          <a:xfrm>
            <a:off x="843630" y="3826292"/>
            <a:ext cx="5257800" cy="1701570"/>
          </a:xfrm>
        </p:spPr>
        <p:txBody>
          <a:bodyPr vert="horz" lIns="91440" tIns="45720" rIns="91440" bIns="45720" rtlCol="0" anchor="b">
            <a:normAutofit/>
          </a:bodyPr>
          <a:lstStyle/>
          <a:p>
            <a:r>
              <a:rPr lang="en-US" sz="4400" kern="1200">
                <a:solidFill>
                  <a:schemeClr val="tx1"/>
                </a:solidFill>
                <a:latin typeface="+mj-lt"/>
                <a:ea typeface="+mj-ea"/>
                <a:cs typeface="+mj-cs"/>
              </a:rPr>
              <a:t>BTX Yearly</a:t>
            </a:r>
          </a:p>
        </p:txBody>
      </p:sp>
      <p:sp>
        <p:nvSpPr>
          <p:cNvPr id="4" name="Text Placeholder 3">
            <a:extLst>
              <a:ext uri="{FF2B5EF4-FFF2-40B4-BE49-F238E27FC236}">
                <a16:creationId xmlns:a16="http://schemas.microsoft.com/office/drawing/2014/main" id="{51938CD5-50F5-4692-B746-B57677C973E8}"/>
              </a:ext>
            </a:extLst>
          </p:cNvPr>
          <p:cNvSpPr>
            <a:spLocks noGrp="1"/>
          </p:cNvSpPr>
          <p:nvPr>
            <p:ph type="body" sz="half" idx="2"/>
          </p:nvPr>
        </p:nvSpPr>
        <p:spPr>
          <a:xfrm>
            <a:off x="843631" y="5584617"/>
            <a:ext cx="5147960" cy="646785"/>
          </a:xfrm>
        </p:spPr>
        <p:txBody>
          <a:bodyPr vert="horz" lIns="91440" tIns="45720" rIns="91440" bIns="45720" rtlCol="0">
            <a:normAutofit/>
          </a:bodyPr>
          <a:lstStyle/>
          <a:p>
            <a:r>
              <a:rPr lang="en-US" sz="2000" kern="1200">
                <a:solidFill>
                  <a:schemeClr val="tx1"/>
                </a:solidFill>
                <a:latin typeface="+mn-lt"/>
                <a:ea typeface="+mn-ea"/>
                <a:cs typeface="+mn-cs"/>
              </a:rPr>
              <a:t>This graph shows how BTX changes in different years</a:t>
            </a:r>
          </a:p>
        </p:txBody>
      </p:sp>
    </p:spTree>
    <p:extLst>
      <p:ext uri="{BB962C8B-B14F-4D97-AF65-F5344CB8AC3E}">
        <p14:creationId xmlns:p14="http://schemas.microsoft.com/office/powerpoint/2010/main" val="657264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a:extLst>
              <a:ext uri="{FF2B5EF4-FFF2-40B4-BE49-F238E27FC236}">
                <a16:creationId xmlns:a16="http://schemas.microsoft.com/office/drawing/2014/main" id="{840A1681-CD6A-42DD-A294-8F70A62585F1}"/>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5357"/>
          <a:stretch/>
        </p:blipFill>
        <p:spPr>
          <a:xfrm>
            <a:off x="20" y="10"/>
            <a:ext cx="12188932" cy="6857990"/>
          </a:xfrm>
          <a:prstGeom prst="rect">
            <a:avLst/>
          </a:prstGeom>
        </p:spPr>
      </p:pic>
      <p:sp>
        <p:nvSpPr>
          <p:cNvPr id="17" name="Rectangle 16">
            <a:extLst>
              <a:ext uri="{FF2B5EF4-FFF2-40B4-BE49-F238E27FC236}">
                <a16:creationId xmlns:a16="http://schemas.microsoft.com/office/drawing/2014/main" id="{1EF86BFA-9133-4F6B-98BE-1CBB87EB6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8D4CF-EB32-475E-B086-486D020A1303}"/>
              </a:ext>
            </a:extLst>
          </p:cNvPr>
          <p:cNvSpPr>
            <a:spLocks noGrp="1"/>
          </p:cNvSpPr>
          <p:nvPr>
            <p:ph type="title"/>
          </p:nvPr>
        </p:nvSpPr>
        <p:spPr>
          <a:xfrm>
            <a:off x="843630" y="3826292"/>
            <a:ext cx="5257800" cy="1701570"/>
          </a:xfrm>
        </p:spPr>
        <p:txBody>
          <a:bodyPr vert="horz" lIns="91440" tIns="45720" rIns="91440" bIns="45720" rtlCol="0" anchor="b">
            <a:normAutofit/>
          </a:bodyPr>
          <a:lstStyle/>
          <a:p>
            <a:r>
              <a:rPr lang="en-US" sz="4400" kern="1200">
                <a:solidFill>
                  <a:schemeClr val="tx1"/>
                </a:solidFill>
                <a:latin typeface="+mj-lt"/>
                <a:ea typeface="+mj-ea"/>
                <a:cs typeface="+mj-cs"/>
              </a:rPr>
              <a:t>BTX Monthly</a:t>
            </a:r>
          </a:p>
        </p:txBody>
      </p:sp>
      <p:sp>
        <p:nvSpPr>
          <p:cNvPr id="4" name="Text Placeholder 3">
            <a:extLst>
              <a:ext uri="{FF2B5EF4-FFF2-40B4-BE49-F238E27FC236}">
                <a16:creationId xmlns:a16="http://schemas.microsoft.com/office/drawing/2014/main" id="{1A448CFC-A553-4569-91B9-69335A83D17C}"/>
              </a:ext>
            </a:extLst>
          </p:cNvPr>
          <p:cNvSpPr>
            <a:spLocks noGrp="1"/>
          </p:cNvSpPr>
          <p:nvPr>
            <p:ph type="body" sz="half" idx="2"/>
          </p:nvPr>
        </p:nvSpPr>
        <p:spPr>
          <a:xfrm>
            <a:off x="843631" y="5584617"/>
            <a:ext cx="5147960" cy="646785"/>
          </a:xfrm>
        </p:spPr>
        <p:txBody>
          <a:bodyPr vert="horz" lIns="91440" tIns="45720" rIns="91440" bIns="45720" rtlCol="0">
            <a:normAutofit/>
          </a:bodyPr>
          <a:lstStyle/>
          <a:p>
            <a:r>
              <a:rPr lang="en-US" sz="2000" kern="1200">
                <a:solidFill>
                  <a:schemeClr val="tx1"/>
                </a:solidFill>
                <a:latin typeface="+mn-lt"/>
                <a:ea typeface="+mn-ea"/>
                <a:cs typeface="+mn-cs"/>
              </a:rPr>
              <a:t>This graph shows how BTX changes in different months.</a:t>
            </a:r>
          </a:p>
        </p:txBody>
      </p:sp>
    </p:spTree>
    <p:extLst>
      <p:ext uri="{BB962C8B-B14F-4D97-AF65-F5344CB8AC3E}">
        <p14:creationId xmlns:p14="http://schemas.microsoft.com/office/powerpoint/2010/main" val="2957700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18D62E-5E1F-45BD-9BCB-68FC6DBC30FA}"/>
              </a:ext>
            </a:extLst>
          </p:cNvPr>
          <p:cNvSpPr>
            <a:spLocks noGrp="1"/>
          </p:cNvSpPr>
          <p:nvPr>
            <p:ph type="title"/>
          </p:nvPr>
        </p:nvSpPr>
        <p:spPr>
          <a:xfrm>
            <a:off x="91440" y="1153572"/>
            <a:ext cx="3795794" cy="4461163"/>
          </a:xfrm>
        </p:spPr>
        <p:txBody>
          <a:bodyPr>
            <a:normAutofit/>
          </a:bodyPr>
          <a:lstStyle/>
          <a:p>
            <a:r>
              <a:rPr lang="en-IN" dirty="0">
                <a:solidFill>
                  <a:srgbClr val="FFFFFF"/>
                </a:solidFill>
              </a:rPr>
              <a:t>Let’s Analyse The Monthly graphs of all the pollutants</a:t>
            </a:r>
          </a:p>
        </p:txBody>
      </p:sp>
      <p:sp>
        <p:nvSpPr>
          <p:cNvPr id="3" name="Content Placeholder 2">
            <a:extLst>
              <a:ext uri="{FF2B5EF4-FFF2-40B4-BE49-F238E27FC236}">
                <a16:creationId xmlns:a16="http://schemas.microsoft.com/office/drawing/2014/main" id="{64106300-5B7B-45A9-8D7F-262694D3C8D8}"/>
              </a:ext>
            </a:extLst>
          </p:cNvPr>
          <p:cNvSpPr>
            <a:spLocks noGrp="1"/>
          </p:cNvSpPr>
          <p:nvPr>
            <p:ph idx="1"/>
          </p:nvPr>
        </p:nvSpPr>
        <p:spPr>
          <a:xfrm>
            <a:off x="4447308" y="591344"/>
            <a:ext cx="6906491" cy="5585619"/>
          </a:xfrm>
        </p:spPr>
        <p:txBody>
          <a:bodyPr anchor="ctr">
            <a:normAutofit/>
          </a:bodyPr>
          <a:lstStyle/>
          <a:p>
            <a:pPr marL="0" indent="0">
              <a:buNone/>
            </a:pPr>
            <a:r>
              <a:rPr lang="en-IN" dirty="0"/>
              <a:t>In above all the monthly graphs of all the pollutants, one thing is common and that is in the month of August and September, The amount of pollutants are low, in comparison to other months. That may be due to the amount of monsoon present in the air.</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89372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D8554-44CF-4264-8E32-0B5CE2C31F6D}"/>
              </a:ext>
            </a:extLst>
          </p:cNvPr>
          <p:cNvSpPr>
            <a:spLocks noGrp="1"/>
          </p:cNvSpPr>
          <p:nvPr>
            <p:ph type="title"/>
          </p:nvPr>
        </p:nvSpPr>
        <p:spPr>
          <a:xfrm>
            <a:off x="530226" y="185738"/>
            <a:ext cx="3932237" cy="1600200"/>
          </a:xfrm>
        </p:spPr>
        <p:txBody>
          <a:bodyPr/>
          <a:lstStyle/>
          <a:p>
            <a:r>
              <a:rPr lang="en-IN" dirty="0"/>
              <a:t>Let’s Compare the Yearly graphs</a:t>
            </a:r>
          </a:p>
        </p:txBody>
      </p:sp>
      <p:sp>
        <p:nvSpPr>
          <p:cNvPr id="4" name="Text Placeholder 3">
            <a:extLst>
              <a:ext uri="{FF2B5EF4-FFF2-40B4-BE49-F238E27FC236}">
                <a16:creationId xmlns:a16="http://schemas.microsoft.com/office/drawing/2014/main" id="{27D19435-727F-4F05-8C35-DEE30EB8A7A3}"/>
              </a:ext>
            </a:extLst>
          </p:cNvPr>
          <p:cNvSpPr>
            <a:spLocks noGrp="1"/>
          </p:cNvSpPr>
          <p:nvPr>
            <p:ph type="body" sz="half" idx="2"/>
          </p:nvPr>
        </p:nvSpPr>
        <p:spPr>
          <a:xfrm>
            <a:off x="530226" y="2060574"/>
            <a:ext cx="3836987" cy="3811588"/>
          </a:xfrm>
        </p:spPr>
        <p:txBody>
          <a:bodyPr/>
          <a:lstStyle/>
          <a:p>
            <a:r>
              <a:rPr lang="en-IN" dirty="0"/>
              <a:t>In all the yearly graphs it’s shown that from the year 2017-2018, all the amount of the pollutants are increased. While in the year of 2020 there is a sudden decrease in all the pollutants. (Due to lockdown).</a:t>
            </a:r>
          </a:p>
        </p:txBody>
      </p:sp>
      <p:pic>
        <p:nvPicPr>
          <p:cNvPr id="10" name="Picture 9">
            <a:extLst>
              <a:ext uri="{FF2B5EF4-FFF2-40B4-BE49-F238E27FC236}">
                <a16:creationId xmlns:a16="http://schemas.microsoft.com/office/drawing/2014/main" id="{1000F3E5-B654-4DAF-9867-0BA779B86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9730" y="985838"/>
            <a:ext cx="8134350" cy="4622800"/>
          </a:xfrm>
          <a:prstGeom prst="rect">
            <a:avLst/>
          </a:prstGeom>
        </p:spPr>
      </p:pic>
    </p:spTree>
    <p:extLst>
      <p:ext uri="{BB962C8B-B14F-4D97-AF65-F5344CB8AC3E}">
        <p14:creationId xmlns:p14="http://schemas.microsoft.com/office/powerpoint/2010/main" val="38669317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0" name="Rectangle 19">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B64CF4-CF56-4415-AAA7-E1B119366BAF}"/>
              </a:ext>
            </a:extLst>
          </p:cNvPr>
          <p:cNvSpPr>
            <a:spLocks noGrp="1"/>
          </p:cNvSpPr>
          <p:nvPr>
            <p:ph type="title"/>
          </p:nvPr>
        </p:nvSpPr>
        <p:spPr>
          <a:xfrm>
            <a:off x="708469" y="4362903"/>
            <a:ext cx="3981854" cy="2216513"/>
          </a:xfrm>
        </p:spPr>
        <p:txBody>
          <a:bodyPr vert="horz" lIns="91440" tIns="45720" rIns="91440" bIns="45720" rtlCol="0" anchor="ctr">
            <a:normAutofit/>
          </a:bodyPr>
          <a:lstStyle/>
          <a:p>
            <a:r>
              <a:rPr lang="en-US" sz="3700" kern="1200" dirty="0">
                <a:solidFill>
                  <a:schemeClr val="tx1"/>
                </a:solidFill>
                <a:latin typeface="+mj-lt"/>
                <a:ea typeface="+mj-ea"/>
                <a:cs typeface="+mj-cs"/>
              </a:rPr>
              <a:t>Let’s visualize the AQI Distributions in 5 different cities</a:t>
            </a:r>
          </a:p>
        </p:txBody>
      </p:sp>
      <p:sp>
        <p:nvSpPr>
          <p:cNvPr id="22" name="Arc 21">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2CE2181E-A22A-40CD-8957-EB814BE4D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380" y="0"/>
            <a:ext cx="8290539" cy="4628779"/>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4" name="Text Placeholder 3">
            <a:extLst>
              <a:ext uri="{FF2B5EF4-FFF2-40B4-BE49-F238E27FC236}">
                <a16:creationId xmlns:a16="http://schemas.microsoft.com/office/drawing/2014/main" id="{26D2A413-8F64-41A4-A620-B521B79BD52D}"/>
              </a:ext>
            </a:extLst>
          </p:cNvPr>
          <p:cNvSpPr>
            <a:spLocks noGrp="1"/>
          </p:cNvSpPr>
          <p:nvPr>
            <p:ph type="body" sz="half" idx="2"/>
          </p:nvPr>
        </p:nvSpPr>
        <p:spPr>
          <a:xfrm>
            <a:off x="4964715" y="4743812"/>
            <a:ext cx="6382966" cy="1835604"/>
          </a:xfrm>
        </p:spPr>
        <p:txBody>
          <a:bodyPr vert="horz" lIns="91440" tIns="45720" rIns="91440" bIns="45720" rtlCol="0">
            <a:normAutofit/>
          </a:bodyPr>
          <a:lstStyle/>
          <a:p>
            <a:pPr indent="-228600">
              <a:buFont typeface="Arial" panose="020B0604020202020204" pitchFamily="34" charset="0"/>
              <a:buChar char="•"/>
            </a:pPr>
            <a:r>
              <a:rPr lang="en-US" sz="1800" dirty="0"/>
              <a:t>Here the 5 different cities taken are Ahmedabad, Delhi, Bengaluru, Kolkata and Hyderabad.</a:t>
            </a:r>
          </a:p>
          <a:p>
            <a:pPr indent="-228600">
              <a:buFont typeface="Arial" panose="020B0604020202020204" pitchFamily="34" charset="0"/>
              <a:buChar char="•"/>
            </a:pPr>
            <a:r>
              <a:rPr lang="en-US" sz="1800" dirty="0"/>
              <a:t>In this Graph the AQI distributions is shown for these 5 different cities.</a:t>
            </a:r>
          </a:p>
        </p:txBody>
      </p:sp>
    </p:spTree>
    <p:extLst>
      <p:ext uri="{BB962C8B-B14F-4D97-AF65-F5344CB8AC3E}">
        <p14:creationId xmlns:p14="http://schemas.microsoft.com/office/powerpoint/2010/main" val="33419445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E6E06-7C88-4A18-921C-F22557626A43}"/>
              </a:ext>
            </a:extLst>
          </p:cNvPr>
          <p:cNvSpPr>
            <a:spLocks noGrp="1"/>
          </p:cNvSpPr>
          <p:nvPr>
            <p:ph type="title"/>
          </p:nvPr>
        </p:nvSpPr>
        <p:spPr>
          <a:xfrm>
            <a:off x="839788" y="322262"/>
            <a:ext cx="3932237" cy="1068388"/>
          </a:xfrm>
        </p:spPr>
        <p:txBody>
          <a:bodyPr>
            <a:normAutofit fontScale="90000"/>
          </a:bodyPr>
          <a:lstStyle/>
          <a:p>
            <a:r>
              <a:rPr lang="en-IN" dirty="0"/>
              <a:t>Let’s Compare Pollutants in 3 Cities 2019 vs 2020</a:t>
            </a:r>
          </a:p>
        </p:txBody>
      </p:sp>
      <p:sp>
        <p:nvSpPr>
          <p:cNvPr id="4" name="Text Placeholder 3">
            <a:extLst>
              <a:ext uri="{FF2B5EF4-FFF2-40B4-BE49-F238E27FC236}">
                <a16:creationId xmlns:a16="http://schemas.microsoft.com/office/drawing/2014/main" id="{72605892-1A2C-4742-B1D3-8D119C91FD57}"/>
              </a:ext>
            </a:extLst>
          </p:cNvPr>
          <p:cNvSpPr>
            <a:spLocks noGrp="1"/>
          </p:cNvSpPr>
          <p:nvPr>
            <p:ph type="body" sz="half" idx="2"/>
          </p:nvPr>
        </p:nvSpPr>
        <p:spPr>
          <a:xfrm>
            <a:off x="839788" y="1438275"/>
            <a:ext cx="3932237" cy="1068388"/>
          </a:xfrm>
        </p:spPr>
        <p:txBody>
          <a:bodyPr/>
          <a:lstStyle/>
          <a:p>
            <a:r>
              <a:rPr lang="en-IN" dirty="0"/>
              <a:t>This graph is the amount of all pollutants of the cities Ahmedabad, Bengaluru, Hyderabad in the year of 2019.</a:t>
            </a:r>
          </a:p>
        </p:txBody>
      </p:sp>
      <p:pic>
        <p:nvPicPr>
          <p:cNvPr id="10" name="Picture 9">
            <a:extLst>
              <a:ext uri="{FF2B5EF4-FFF2-40B4-BE49-F238E27FC236}">
                <a16:creationId xmlns:a16="http://schemas.microsoft.com/office/drawing/2014/main" id="{B54E39A9-DE87-4DC2-AC3E-A041723E6D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5425" y="2506663"/>
            <a:ext cx="9334500" cy="4146550"/>
          </a:xfrm>
          <a:prstGeom prst="rect">
            <a:avLst/>
          </a:prstGeom>
        </p:spPr>
      </p:pic>
    </p:spTree>
    <p:extLst>
      <p:ext uri="{BB962C8B-B14F-4D97-AF65-F5344CB8AC3E}">
        <p14:creationId xmlns:p14="http://schemas.microsoft.com/office/powerpoint/2010/main" val="22836136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3FE36E2-D2AD-4D85-AF1C-7274C7767C43}"/>
              </a:ext>
            </a:extLst>
          </p:cNvPr>
          <p:cNvSpPr>
            <a:spLocks noGrp="1"/>
          </p:cNvSpPr>
          <p:nvPr>
            <p:ph type="title"/>
          </p:nvPr>
        </p:nvSpPr>
        <p:spPr>
          <a:xfrm>
            <a:off x="408707" y="1153571"/>
            <a:ext cx="3200400" cy="4461163"/>
          </a:xfrm>
        </p:spPr>
        <p:txBody>
          <a:bodyPr>
            <a:normAutofit/>
          </a:bodyPr>
          <a:lstStyle/>
          <a:p>
            <a:r>
              <a:rPr lang="en-IN" u="sng" dirty="0">
                <a:solidFill>
                  <a:srgbClr val="FFFFFF"/>
                </a:solidFill>
              </a:rPr>
              <a:t>Causes of Air Pollution</a:t>
            </a:r>
            <a:r>
              <a:rPr lang="en-IN" dirty="0">
                <a:solidFill>
                  <a:srgbClr val="FFFFFF"/>
                </a:solidFill>
              </a:rPr>
              <a:t>:-</a:t>
            </a:r>
          </a:p>
        </p:txBody>
      </p:sp>
      <p:sp>
        <p:nvSpPr>
          <p:cNvPr id="3" name="Content Placeholder 2">
            <a:extLst>
              <a:ext uri="{FF2B5EF4-FFF2-40B4-BE49-F238E27FC236}">
                <a16:creationId xmlns:a16="http://schemas.microsoft.com/office/drawing/2014/main" id="{52A6A6E8-EB19-4A45-A19A-4E4947CBEC9B}"/>
              </a:ext>
            </a:extLst>
          </p:cNvPr>
          <p:cNvSpPr>
            <a:spLocks noGrp="1"/>
          </p:cNvSpPr>
          <p:nvPr>
            <p:ph idx="1"/>
          </p:nvPr>
        </p:nvSpPr>
        <p:spPr>
          <a:xfrm>
            <a:off x="4243472" y="1619249"/>
            <a:ext cx="6938877" cy="4728909"/>
          </a:xfrm>
        </p:spPr>
        <p:txBody>
          <a:bodyPr anchor="ctr">
            <a:normAutofit/>
          </a:bodyPr>
          <a:lstStyle/>
          <a:p>
            <a:pPr marL="0" indent="0">
              <a:buNone/>
            </a:pPr>
            <a:r>
              <a:rPr lang="en-IN" dirty="0"/>
              <a:t>Industry:-</a:t>
            </a:r>
          </a:p>
          <a:p>
            <a:pPr marL="0" indent="0">
              <a:buNone/>
            </a:pPr>
            <a:r>
              <a:rPr lang="en-US" sz="1600" b="0" i="0" dirty="0">
                <a:effectLst/>
              </a:rPr>
              <a:t>Industries are a major contributor to air pollution. Industrial processes discharge pollutants such as nitrous oxide, Su</a:t>
            </a:r>
            <a:r>
              <a:rPr lang="en-US" sz="1600" dirty="0"/>
              <a:t>lphur dioxide</a:t>
            </a:r>
            <a:r>
              <a:rPr lang="en-US" sz="1600" b="0" i="0" dirty="0">
                <a:effectLst/>
              </a:rPr>
              <a:t> and hydrofluorocarbons into the air. Petroleum refineries also liberate lots of hydrocarbons into the air.</a:t>
            </a:r>
          </a:p>
          <a:p>
            <a:pPr marL="0" indent="0">
              <a:buNone/>
            </a:pPr>
            <a:r>
              <a:rPr lang="en-US" dirty="0"/>
              <a:t>Vehicle Emission</a:t>
            </a:r>
          </a:p>
          <a:p>
            <a:pPr marL="0" indent="0">
              <a:buNone/>
            </a:pPr>
            <a:r>
              <a:rPr lang="en-US" sz="1600" b="0" i="0" dirty="0">
                <a:effectLst/>
              </a:rPr>
              <a:t>Vehicle emissions are another source of fossil fuel emissions which invariably leads to air pollution. Emissions from automobile engines hold both primary and secondary Pollutants.</a:t>
            </a:r>
          </a:p>
          <a:p>
            <a:pPr marL="0" indent="0">
              <a:buNone/>
            </a:pPr>
            <a:r>
              <a:rPr lang="en-IN" i="0" dirty="0">
                <a:effectLst/>
              </a:rPr>
              <a:t>Household and Farming Chemicals</a:t>
            </a:r>
            <a:endParaRPr lang="en-US" i="0" dirty="0">
              <a:effectLst/>
            </a:endParaRPr>
          </a:p>
          <a:p>
            <a:pPr marL="0" indent="0">
              <a:buNone/>
            </a:pPr>
            <a:r>
              <a:rPr lang="en-US" sz="1600" b="0" i="0" dirty="0">
                <a:effectLst/>
              </a:rPr>
              <a:t>Fumigating homes, crop dusting, painting supplies, household cleaning products, over the counter insect/pest killers, fertilizer dust, all of these emit harmful chemicals into the air and lead to pollution.</a:t>
            </a:r>
            <a:endParaRPr lang="en-IN" sz="1600" dirty="0"/>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F6868BB5-9D3F-42C0-92A1-63763C65D7BF}"/>
              </a:ext>
            </a:extLst>
          </p:cNvPr>
          <p:cNvSpPr txBox="1"/>
          <p:nvPr/>
        </p:nvSpPr>
        <p:spPr>
          <a:xfrm>
            <a:off x="4243472" y="788252"/>
            <a:ext cx="5195803" cy="830997"/>
          </a:xfrm>
          <a:prstGeom prst="rect">
            <a:avLst/>
          </a:prstGeom>
          <a:noFill/>
        </p:spPr>
        <p:txBody>
          <a:bodyPr wrap="square" rtlCol="0">
            <a:spAutoFit/>
          </a:bodyPr>
          <a:lstStyle/>
          <a:p>
            <a:r>
              <a:rPr lang="en-IN" sz="2400" u="sng" dirty="0"/>
              <a:t>These are the causes of air pollution mentioned below</a:t>
            </a:r>
          </a:p>
        </p:txBody>
      </p:sp>
    </p:spTree>
    <p:extLst>
      <p:ext uri="{BB962C8B-B14F-4D97-AF65-F5344CB8AC3E}">
        <p14:creationId xmlns:p14="http://schemas.microsoft.com/office/powerpoint/2010/main" val="77859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9EDC3-31C0-4A59-96D6-3086A8B26894}"/>
              </a:ext>
            </a:extLst>
          </p:cNvPr>
          <p:cNvSpPr>
            <a:spLocks noGrp="1"/>
          </p:cNvSpPr>
          <p:nvPr>
            <p:ph type="title"/>
          </p:nvPr>
        </p:nvSpPr>
        <p:spPr>
          <a:xfrm>
            <a:off x="839787" y="412750"/>
            <a:ext cx="4105274" cy="676275"/>
          </a:xfrm>
        </p:spPr>
        <p:txBody>
          <a:bodyPr>
            <a:normAutofit fontScale="90000"/>
          </a:bodyPr>
          <a:lstStyle/>
          <a:p>
            <a:r>
              <a:rPr lang="en-IN" dirty="0"/>
              <a:t>Comparison of the Pollutants in 2020</a:t>
            </a:r>
          </a:p>
        </p:txBody>
      </p:sp>
      <p:sp>
        <p:nvSpPr>
          <p:cNvPr id="4" name="Text Placeholder 3">
            <a:extLst>
              <a:ext uri="{FF2B5EF4-FFF2-40B4-BE49-F238E27FC236}">
                <a16:creationId xmlns:a16="http://schemas.microsoft.com/office/drawing/2014/main" id="{AE1E4809-90E6-464E-86E1-F4F5AF37493C}"/>
              </a:ext>
            </a:extLst>
          </p:cNvPr>
          <p:cNvSpPr>
            <a:spLocks noGrp="1"/>
          </p:cNvSpPr>
          <p:nvPr>
            <p:ph type="body" sz="half" idx="2"/>
          </p:nvPr>
        </p:nvSpPr>
        <p:spPr>
          <a:xfrm>
            <a:off x="839787" y="1152525"/>
            <a:ext cx="3932237" cy="1152525"/>
          </a:xfrm>
        </p:spPr>
        <p:txBody>
          <a:bodyPr/>
          <a:lstStyle/>
          <a:p>
            <a:r>
              <a:rPr lang="en-IN" dirty="0"/>
              <a:t>This graph is the amount of all pollutants of the cities Ahmedabad, Bengaluru, Hyderabad in the year of 2020.</a:t>
            </a:r>
          </a:p>
          <a:p>
            <a:endParaRPr lang="en-IN" dirty="0"/>
          </a:p>
        </p:txBody>
      </p:sp>
      <p:pic>
        <p:nvPicPr>
          <p:cNvPr id="6" name="Picture 5">
            <a:extLst>
              <a:ext uri="{FF2B5EF4-FFF2-40B4-BE49-F238E27FC236}">
                <a16:creationId xmlns:a16="http://schemas.microsoft.com/office/drawing/2014/main" id="{5D3DE99C-9DBF-45D6-9C52-13F6E78D97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6550" y="2343150"/>
            <a:ext cx="9321800" cy="4108450"/>
          </a:xfrm>
          <a:prstGeom prst="rect">
            <a:avLst/>
          </a:prstGeom>
        </p:spPr>
      </p:pic>
    </p:spTree>
    <p:extLst>
      <p:ext uri="{BB962C8B-B14F-4D97-AF65-F5344CB8AC3E}">
        <p14:creationId xmlns:p14="http://schemas.microsoft.com/office/powerpoint/2010/main" val="94019276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7DC54-6C34-4A2B-9CD4-E39E241C6718}"/>
              </a:ext>
            </a:extLst>
          </p:cNvPr>
          <p:cNvSpPr>
            <a:spLocks noGrp="1"/>
          </p:cNvSpPr>
          <p:nvPr>
            <p:ph type="title"/>
          </p:nvPr>
        </p:nvSpPr>
        <p:spPr>
          <a:xfrm>
            <a:off x="839788" y="265112"/>
            <a:ext cx="3932237" cy="1600200"/>
          </a:xfrm>
        </p:spPr>
        <p:txBody>
          <a:bodyPr/>
          <a:lstStyle/>
          <a:p>
            <a:r>
              <a:rPr lang="en-IN" dirty="0"/>
              <a:t>Pollutants Before Lockdown vs after Lockdown in Bangalore</a:t>
            </a:r>
          </a:p>
        </p:txBody>
      </p:sp>
      <p:sp>
        <p:nvSpPr>
          <p:cNvPr id="4" name="Text Placeholder 3">
            <a:extLst>
              <a:ext uri="{FF2B5EF4-FFF2-40B4-BE49-F238E27FC236}">
                <a16:creationId xmlns:a16="http://schemas.microsoft.com/office/drawing/2014/main" id="{B83284CB-1D55-49EF-82C7-0D2BF66A9344}"/>
              </a:ext>
            </a:extLst>
          </p:cNvPr>
          <p:cNvSpPr>
            <a:spLocks noGrp="1"/>
          </p:cNvSpPr>
          <p:nvPr>
            <p:ph type="body" sz="half" idx="2"/>
          </p:nvPr>
        </p:nvSpPr>
        <p:spPr>
          <a:xfrm>
            <a:off x="5297488" y="679450"/>
            <a:ext cx="5821362" cy="1519238"/>
          </a:xfrm>
        </p:spPr>
        <p:txBody>
          <a:bodyPr/>
          <a:lstStyle/>
          <a:p>
            <a:r>
              <a:rPr lang="en-IN" dirty="0"/>
              <a:t>This below graph shows all the pollutants level changes from Jan2020 to May 2020. You can see how the pollutants level decreases when the Lockdown started.</a:t>
            </a:r>
          </a:p>
        </p:txBody>
      </p:sp>
      <p:pic>
        <p:nvPicPr>
          <p:cNvPr id="6" name="Picture 5">
            <a:extLst>
              <a:ext uri="{FF2B5EF4-FFF2-40B4-BE49-F238E27FC236}">
                <a16:creationId xmlns:a16="http://schemas.microsoft.com/office/drawing/2014/main" id="{95771BA2-6737-4015-8FEF-9D862936C5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150" y="2198688"/>
            <a:ext cx="9512300" cy="4394200"/>
          </a:xfrm>
          <a:prstGeom prst="rect">
            <a:avLst/>
          </a:prstGeom>
        </p:spPr>
      </p:pic>
    </p:spTree>
    <p:extLst>
      <p:ext uri="{BB962C8B-B14F-4D97-AF65-F5344CB8AC3E}">
        <p14:creationId xmlns:p14="http://schemas.microsoft.com/office/powerpoint/2010/main" val="11037982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238BA-73A9-47DD-BC7C-F50144DA34C8}"/>
              </a:ext>
            </a:extLst>
          </p:cNvPr>
          <p:cNvSpPr>
            <a:spLocks noGrp="1"/>
          </p:cNvSpPr>
          <p:nvPr>
            <p:ph type="title"/>
          </p:nvPr>
        </p:nvSpPr>
        <p:spPr>
          <a:xfrm>
            <a:off x="754063" y="266700"/>
            <a:ext cx="3932237" cy="1600200"/>
          </a:xfrm>
        </p:spPr>
        <p:txBody>
          <a:bodyPr/>
          <a:lstStyle/>
          <a:p>
            <a:r>
              <a:rPr lang="en-IN" dirty="0"/>
              <a:t>Pollutants Before Lockdown vs after Lockdown in Delhi</a:t>
            </a:r>
          </a:p>
        </p:txBody>
      </p:sp>
      <p:sp>
        <p:nvSpPr>
          <p:cNvPr id="4" name="Text Placeholder 3">
            <a:extLst>
              <a:ext uri="{FF2B5EF4-FFF2-40B4-BE49-F238E27FC236}">
                <a16:creationId xmlns:a16="http://schemas.microsoft.com/office/drawing/2014/main" id="{9F75E9A6-0361-4DE9-B586-BA17584FB965}"/>
              </a:ext>
            </a:extLst>
          </p:cNvPr>
          <p:cNvSpPr>
            <a:spLocks noGrp="1"/>
          </p:cNvSpPr>
          <p:nvPr>
            <p:ph type="body" sz="half" idx="2"/>
          </p:nvPr>
        </p:nvSpPr>
        <p:spPr>
          <a:xfrm>
            <a:off x="4411663" y="685800"/>
            <a:ext cx="5522912" cy="1371600"/>
          </a:xfrm>
        </p:spPr>
        <p:txBody>
          <a:bodyPr/>
          <a:lstStyle/>
          <a:p>
            <a:r>
              <a:rPr lang="en-IN" dirty="0"/>
              <a:t>This below graph shows all the pollutants level changes from Jan2020 to May 2020. You can see how the pollutants level decreases when the Lockdown started.</a:t>
            </a:r>
          </a:p>
          <a:p>
            <a:endParaRPr lang="en-IN" dirty="0"/>
          </a:p>
        </p:txBody>
      </p:sp>
      <p:pic>
        <p:nvPicPr>
          <p:cNvPr id="6" name="Picture 5">
            <a:extLst>
              <a:ext uri="{FF2B5EF4-FFF2-40B4-BE49-F238E27FC236}">
                <a16:creationId xmlns:a16="http://schemas.microsoft.com/office/drawing/2014/main" id="{E4693131-44C7-435F-8180-7E0A3EA92E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0950" y="2160588"/>
            <a:ext cx="9385300" cy="4349750"/>
          </a:xfrm>
          <a:prstGeom prst="rect">
            <a:avLst/>
          </a:prstGeom>
        </p:spPr>
      </p:pic>
    </p:spTree>
    <p:extLst>
      <p:ext uri="{BB962C8B-B14F-4D97-AF65-F5344CB8AC3E}">
        <p14:creationId xmlns:p14="http://schemas.microsoft.com/office/powerpoint/2010/main" val="3025886241"/>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4545A-2D9C-46B8-A47D-8E4BC9D569EA}"/>
              </a:ext>
            </a:extLst>
          </p:cNvPr>
          <p:cNvSpPr>
            <a:spLocks noGrp="1"/>
          </p:cNvSpPr>
          <p:nvPr>
            <p:ph type="title"/>
          </p:nvPr>
        </p:nvSpPr>
        <p:spPr/>
        <p:txBody>
          <a:bodyPr/>
          <a:lstStyle/>
          <a:p>
            <a:r>
              <a:rPr lang="en-IN" dirty="0"/>
              <a:t>Pollutants Before Lockdown vs after Lockdown in Kolkata</a:t>
            </a:r>
          </a:p>
        </p:txBody>
      </p:sp>
      <p:sp>
        <p:nvSpPr>
          <p:cNvPr id="4" name="Text Placeholder 3">
            <a:extLst>
              <a:ext uri="{FF2B5EF4-FFF2-40B4-BE49-F238E27FC236}">
                <a16:creationId xmlns:a16="http://schemas.microsoft.com/office/drawing/2014/main" id="{856AC757-E7D3-425B-AC08-929A68610510}"/>
              </a:ext>
            </a:extLst>
          </p:cNvPr>
          <p:cNvSpPr>
            <a:spLocks noGrp="1"/>
          </p:cNvSpPr>
          <p:nvPr>
            <p:ph type="body" sz="half" idx="2"/>
          </p:nvPr>
        </p:nvSpPr>
        <p:spPr>
          <a:xfrm>
            <a:off x="4772025" y="633413"/>
            <a:ext cx="5665787" cy="1371600"/>
          </a:xfrm>
        </p:spPr>
        <p:txBody>
          <a:bodyPr/>
          <a:lstStyle/>
          <a:p>
            <a:r>
              <a:rPr lang="en-IN" dirty="0"/>
              <a:t>This below graph shows all the pollutants level changes from Jan2020 to May 2020. You can see how the pollutants level decreases when the Lockdown started.</a:t>
            </a:r>
          </a:p>
          <a:p>
            <a:endParaRPr lang="en-IN" dirty="0"/>
          </a:p>
        </p:txBody>
      </p:sp>
      <p:pic>
        <p:nvPicPr>
          <p:cNvPr id="6" name="Picture 5">
            <a:extLst>
              <a:ext uri="{FF2B5EF4-FFF2-40B4-BE49-F238E27FC236}">
                <a16:creationId xmlns:a16="http://schemas.microsoft.com/office/drawing/2014/main" id="{E1A01AD9-877F-4036-BFBD-E89FD85E2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475" y="2181226"/>
            <a:ext cx="9486900" cy="4457700"/>
          </a:xfrm>
          <a:prstGeom prst="rect">
            <a:avLst/>
          </a:prstGeom>
        </p:spPr>
      </p:pic>
    </p:spTree>
    <p:extLst>
      <p:ext uri="{BB962C8B-B14F-4D97-AF65-F5344CB8AC3E}">
        <p14:creationId xmlns:p14="http://schemas.microsoft.com/office/powerpoint/2010/main" val="4055717354"/>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DC0BA-1A20-4F84-AE4F-02BCFD153FAA}"/>
              </a:ext>
            </a:extLst>
          </p:cNvPr>
          <p:cNvSpPr>
            <a:spLocks noGrp="1"/>
          </p:cNvSpPr>
          <p:nvPr>
            <p:ph type="title"/>
          </p:nvPr>
        </p:nvSpPr>
        <p:spPr/>
        <p:txBody>
          <a:bodyPr/>
          <a:lstStyle/>
          <a:p>
            <a:r>
              <a:rPr lang="en-IN" dirty="0"/>
              <a:t>Compare The AQI Levels Before Lockdown vs After Lockdown of Ahmedabad</a:t>
            </a:r>
          </a:p>
        </p:txBody>
      </p:sp>
      <p:sp>
        <p:nvSpPr>
          <p:cNvPr id="3" name="Text Placeholder 2">
            <a:extLst>
              <a:ext uri="{FF2B5EF4-FFF2-40B4-BE49-F238E27FC236}">
                <a16:creationId xmlns:a16="http://schemas.microsoft.com/office/drawing/2014/main" id="{E7E19A8F-A4DD-4DFC-8123-0FD6E729C137}"/>
              </a:ext>
            </a:extLst>
          </p:cNvPr>
          <p:cNvSpPr>
            <a:spLocks noGrp="1"/>
          </p:cNvSpPr>
          <p:nvPr>
            <p:ph type="body" idx="1"/>
          </p:nvPr>
        </p:nvSpPr>
        <p:spPr/>
        <p:txBody>
          <a:bodyPr/>
          <a:lstStyle/>
          <a:p>
            <a:r>
              <a:rPr lang="en-IN" dirty="0"/>
              <a:t>Before Lockdown</a:t>
            </a:r>
          </a:p>
        </p:txBody>
      </p:sp>
      <p:pic>
        <p:nvPicPr>
          <p:cNvPr id="8" name="Content Placeholder 7">
            <a:extLst>
              <a:ext uri="{FF2B5EF4-FFF2-40B4-BE49-F238E27FC236}">
                <a16:creationId xmlns:a16="http://schemas.microsoft.com/office/drawing/2014/main" id="{732FF2EE-FC7E-411B-99B9-8A8A45D4CCB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8" y="2756862"/>
            <a:ext cx="5157787" cy="3181013"/>
          </a:xfrm>
        </p:spPr>
      </p:pic>
      <p:sp>
        <p:nvSpPr>
          <p:cNvPr id="5" name="Text Placeholder 4">
            <a:extLst>
              <a:ext uri="{FF2B5EF4-FFF2-40B4-BE49-F238E27FC236}">
                <a16:creationId xmlns:a16="http://schemas.microsoft.com/office/drawing/2014/main" id="{A54A94DA-57AD-4DB7-9FB4-4D5E2CD32F76}"/>
              </a:ext>
            </a:extLst>
          </p:cNvPr>
          <p:cNvSpPr>
            <a:spLocks noGrp="1"/>
          </p:cNvSpPr>
          <p:nvPr>
            <p:ph type="body" sz="quarter" idx="3"/>
          </p:nvPr>
        </p:nvSpPr>
        <p:spPr/>
        <p:txBody>
          <a:bodyPr/>
          <a:lstStyle/>
          <a:p>
            <a:r>
              <a:rPr lang="en-IN" dirty="0"/>
              <a:t>After Lockdown</a:t>
            </a:r>
          </a:p>
        </p:txBody>
      </p:sp>
      <p:sp>
        <p:nvSpPr>
          <p:cNvPr id="4" name="TextBox 3">
            <a:extLst>
              <a:ext uri="{FF2B5EF4-FFF2-40B4-BE49-F238E27FC236}">
                <a16:creationId xmlns:a16="http://schemas.microsoft.com/office/drawing/2014/main" id="{0465E362-1777-405E-84EC-4E0896060217}"/>
              </a:ext>
            </a:extLst>
          </p:cNvPr>
          <p:cNvSpPr txBox="1"/>
          <p:nvPr/>
        </p:nvSpPr>
        <p:spPr>
          <a:xfrm>
            <a:off x="1476375" y="5774458"/>
            <a:ext cx="9105900" cy="646331"/>
          </a:xfrm>
          <a:prstGeom prst="rect">
            <a:avLst/>
          </a:prstGeom>
          <a:noFill/>
        </p:spPr>
        <p:txBody>
          <a:bodyPr wrap="square" rtlCol="0">
            <a:spAutoFit/>
          </a:bodyPr>
          <a:lstStyle/>
          <a:p>
            <a:r>
              <a:rPr lang="en-IN" dirty="0"/>
              <a:t>In the above two figure, it is shown that after lockdown Ahmedabad’s AQI level changes to Moderate from Very poor.</a:t>
            </a:r>
          </a:p>
        </p:txBody>
      </p:sp>
      <p:pic>
        <p:nvPicPr>
          <p:cNvPr id="11" name="Content Placeholder 10">
            <a:extLst>
              <a:ext uri="{FF2B5EF4-FFF2-40B4-BE49-F238E27FC236}">
                <a16:creationId xmlns:a16="http://schemas.microsoft.com/office/drawing/2014/main" id="{AEB46961-2CB9-40D1-9E53-88627A3C4E86}"/>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2851067"/>
            <a:ext cx="5183188" cy="2992603"/>
          </a:xfrm>
        </p:spPr>
      </p:pic>
    </p:spTree>
    <p:extLst>
      <p:ext uri="{BB962C8B-B14F-4D97-AF65-F5344CB8AC3E}">
        <p14:creationId xmlns:p14="http://schemas.microsoft.com/office/powerpoint/2010/main" val="18861113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D305-B39B-4B3F-BA89-23B35A8EC296}"/>
              </a:ext>
            </a:extLst>
          </p:cNvPr>
          <p:cNvSpPr>
            <a:spLocks noGrp="1"/>
          </p:cNvSpPr>
          <p:nvPr>
            <p:ph type="title"/>
          </p:nvPr>
        </p:nvSpPr>
        <p:spPr/>
        <p:txBody>
          <a:bodyPr/>
          <a:lstStyle/>
          <a:p>
            <a:r>
              <a:rPr lang="en-IN" dirty="0"/>
              <a:t>Compare The AQI Levels Before Lockdown vs After Lockdown of Delhi</a:t>
            </a:r>
          </a:p>
        </p:txBody>
      </p:sp>
      <p:sp>
        <p:nvSpPr>
          <p:cNvPr id="3" name="Text Placeholder 2">
            <a:extLst>
              <a:ext uri="{FF2B5EF4-FFF2-40B4-BE49-F238E27FC236}">
                <a16:creationId xmlns:a16="http://schemas.microsoft.com/office/drawing/2014/main" id="{9096D36E-44FB-44C6-B761-CDD62B50555B}"/>
              </a:ext>
            </a:extLst>
          </p:cNvPr>
          <p:cNvSpPr>
            <a:spLocks noGrp="1"/>
          </p:cNvSpPr>
          <p:nvPr>
            <p:ph type="body" idx="1"/>
          </p:nvPr>
        </p:nvSpPr>
        <p:spPr/>
        <p:txBody>
          <a:bodyPr/>
          <a:lstStyle/>
          <a:p>
            <a:r>
              <a:rPr lang="en-IN" dirty="0"/>
              <a:t>Before Lockdown	</a:t>
            </a:r>
          </a:p>
        </p:txBody>
      </p:sp>
      <p:pic>
        <p:nvPicPr>
          <p:cNvPr id="8" name="Content Placeholder 7">
            <a:extLst>
              <a:ext uri="{FF2B5EF4-FFF2-40B4-BE49-F238E27FC236}">
                <a16:creationId xmlns:a16="http://schemas.microsoft.com/office/drawing/2014/main" id="{478917A3-CA5C-48FD-93E7-954117F2FB7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55943" y="2759507"/>
            <a:ext cx="4725477" cy="3175724"/>
          </a:xfrm>
        </p:spPr>
      </p:pic>
      <p:sp>
        <p:nvSpPr>
          <p:cNvPr id="5" name="Text Placeholder 4">
            <a:extLst>
              <a:ext uri="{FF2B5EF4-FFF2-40B4-BE49-F238E27FC236}">
                <a16:creationId xmlns:a16="http://schemas.microsoft.com/office/drawing/2014/main" id="{8B1E153A-01FB-4A68-8327-0F6B22DE7BBB}"/>
              </a:ext>
            </a:extLst>
          </p:cNvPr>
          <p:cNvSpPr>
            <a:spLocks noGrp="1"/>
          </p:cNvSpPr>
          <p:nvPr>
            <p:ph type="body" sz="quarter" idx="3"/>
          </p:nvPr>
        </p:nvSpPr>
        <p:spPr/>
        <p:txBody>
          <a:bodyPr/>
          <a:lstStyle/>
          <a:p>
            <a:r>
              <a:rPr lang="en-IN" dirty="0"/>
              <a:t>After Lockdown</a:t>
            </a:r>
          </a:p>
        </p:txBody>
      </p:sp>
      <p:pic>
        <p:nvPicPr>
          <p:cNvPr id="10" name="Content Placeholder 9">
            <a:extLst>
              <a:ext uri="{FF2B5EF4-FFF2-40B4-BE49-F238E27FC236}">
                <a16:creationId xmlns:a16="http://schemas.microsoft.com/office/drawing/2014/main" id="{137532F1-4B85-420E-BAFA-9F01E64BAC27}"/>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67675" y="2759507"/>
            <a:ext cx="4992237" cy="3175724"/>
          </a:xfrm>
        </p:spPr>
      </p:pic>
      <p:sp>
        <p:nvSpPr>
          <p:cNvPr id="4" name="TextBox 3">
            <a:extLst>
              <a:ext uri="{FF2B5EF4-FFF2-40B4-BE49-F238E27FC236}">
                <a16:creationId xmlns:a16="http://schemas.microsoft.com/office/drawing/2014/main" id="{DFDB0D48-D480-4B11-BC27-82FDD1A42D76}"/>
              </a:ext>
            </a:extLst>
          </p:cNvPr>
          <p:cNvSpPr txBox="1"/>
          <p:nvPr/>
        </p:nvSpPr>
        <p:spPr>
          <a:xfrm>
            <a:off x="1304925" y="5935231"/>
            <a:ext cx="9831132" cy="923330"/>
          </a:xfrm>
          <a:prstGeom prst="rect">
            <a:avLst/>
          </a:prstGeom>
          <a:noFill/>
        </p:spPr>
        <p:txBody>
          <a:bodyPr wrap="square" rtlCol="0">
            <a:spAutoFit/>
          </a:bodyPr>
          <a:lstStyle/>
          <a:p>
            <a:r>
              <a:rPr lang="en-IN" dirty="0"/>
              <a:t>In the above two figure, it is shown that after lockdown Delhi’s AQI level changes to Moderate from poor.</a:t>
            </a:r>
          </a:p>
          <a:p>
            <a:endParaRPr lang="en-IN" dirty="0"/>
          </a:p>
        </p:txBody>
      </p:sp>
    </p:spTree>
    <p:extLst>
      <p:ext uri="{BB962C8B-B14F-4D97-AF65-F5344CB8AC3E}">
        <p14:creationId xmlns:p14="http://schemas.microsoft.com/office/powerpoint/2010/main" val="18792338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ED16D-AA90-4984-AE93-B773352B03D8}"/>
              </a:ext>
            </a:extLst>
          </p:cNvPr>
          <p:cNvSpPr>
            <a:spLocks noGrp="1"/>
          </p:cNvSpPr>
          <p:nvPr>
            <p:ph type="title"/>
          </p:nvPr>
        </p:nvSpPr>
        <p:spPr/>
        <p:txBody>
          <a:bodyPr/>
          <a:lstStyle/>
          <a:p>
            <a:r>
              <a:rPr lang="en-IN" dirty="0"/>
              <a:t>Compare The AQI Levels Before Lockdown vs After Lockdown of Bengaluru</a:t>
            </a:r>
          </a:p>
        </p:txBody>
      </p:sp>
      <p:pic>
        <p:nvPicPr>
          <p:cNvPr id="6" name="Content Placeholder 5">
            <a:extLst>
              <a:ext uri="{FF2B5EF4-FFF2-40B4-BE49-F238E27FC236}">
                <a16:creationId xmlns:a16="http://schemas.microsoft.com/office/drawing/2014/main" id="{D28DB166-152B-4D03-9584-308601FCF1A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508897"/>
            <a:ext cx="5181600" cy="2984793"/>
          </a:xfrm>
        </p:spPr>
      </p:pic>
      <p:pic>
        <p:nvPicPr>
          <p:cNvPr id="8" name="Content Placeholder 7">
            <a:extLst>
              <a:ext uri="{FF2B5EF4-FFF2-40B4-BE49-F238E27FC236}">
                <a16:creationId xmlns:a16="http://schemas.microsoft.com/office/drawing/2014/main" id="{CDFDFA3A-9DF0-4FFD-A355-45C79D37D47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436801"/>
            <a:ext cx="5181600" cy="3128986"/>
          </a:xfrm>
        </p:spPr>
      </p:pic>
      <p:sp>
        <p:nvSpPr>
          <p:cNvPr id="3" name="TextBox 2">
            <a:extLst>
              <a:ext uri="{FF2B5EF4-FFF2-40B4-BE49-F238E27FC236}">
                <a16:creationId xmlns:a16="http://schemas.microsoft.com/office/drawing/2014/main" id="{A614AF05-2531-4E70-A39B-52B4BA64EDE2}"/>
              </a:ext>
            </a:extLst>
          </p:cNvPr>
          <p:cNvSpPr txBox="1"/>
          <p:nvPr/>
        </p:nvSpPr>
        <p:spPr>
          <a:xfrm>
            <a:off x="1152525" y="5565787"/>
            <a:ext cx="9801225" cy="923330"/>
          </a:xfrm>
          <a:prstGeom prst="rect">
            <a:avLst/>
          </a:prstGeom>
          <a:noFill/>
        </p:spPr>
        <p:txBody>
          <a:bodyPr wrap="square" rtlCol="0">
            <a:spAutoFit/>
          </a:bodyPr>
          <a:lstStyle/>
          <a:p>
            <a:r>
              <a:rPr lang="en-IN" dirty="0"/>
              <a:t>In the above two figure, it is shown that after lockdown Bengaluru’s AQI level changes to Ok from Poor.</a:t>
            </a:r>
          </a:p>
          <a:p>
            <a:endParaRPr lang="en-IN" dirty="0"/>
          </a:p>
        </p:txBody>
      </p:sp>
    </p:spTree>
    <p:extLst>
      <p:ext uri="{BB962C8B-B14F-4D97-AF65-F5344CB8AC3E}">
        <p14:creationId xmlns:p14="http://schemas.microsoft.com/office/powerpoint/2010/main" val="30550368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EBDE2-CCE3-4CB9-B540-C960EFA7A550}"/>
              </a:ext>
            </a:extLst>
          </p:cNvPr>
          <p:cNvSpPr>
            <a:spLocks noGrp="1"/>
          </p:cNvSpPr>
          <p:nvPr>
            <p:ph type="title"/>
          </p:nvPr>
        </p:nvSpPr>
        <p:spPr>
          <a:xfrm>
            <a:off x="839788" y="371475"/>
            <a:ext cx="10174288" cy="690563"/>
          </a:xfrm>
        </p:spPr>
        <p:txBody>
          <a:bodyPr>
            <a:normAutofit fontScale="90000"/>
          </a:bodyPr>
          <a:lstStyle/>
          <a:p>
            <a:r>
              <a:rPr lang="en-IN" dirty="0"/>
              <a:t>Real time comparison in India</a:t>
            </a:r>
            <a:endParaRPr lang="en-IN" sz="2000" dirty="0">
              <a:latin typeface="+mn-lt"/>
            </a:endParaRPr>
          </a:p>
        </p:txBody>
      </p:sp>
      <p:sp>
        <p:nvSpPr>
          <p:cNvPr id="3" name="Text Placeholder 2">
            <a:extLst>
              <a:ext uri="{FF2B5EF4-FFF2-40B4-BE49-F238E27FC236}">
                <a16:creationId xmlns:a16="http://schemas.microsoft.com/office/drawing/2014/main" id="{373FEAC2-54AA-458B-8F9D-66AFD2D9CC26}"/>
              </a:ext>
            </a:extLst>
          </p:cNvPr>
          <p:cNvSpPr>
            <a:spLocks noGrp="1"/>
          </p:cNvSpPr>
          <p:nvPr>
            <p:ph type="body" idx="1"/>
          </p:nvPr>
        </p:nvSpPr>
        <p:spPr/>
        <p:txBody>
          <a:bodyPr/>
          <a:lstStyle/>
          <a:p>
            <a:r>
              <a:rPr lang="en-IN" dirty="0"/>
              <a:t>Before Lockdown</a:t>
            </a:r>
          </a:p>
        </p:txBody>
      </p:sp>
      <p:pic>
        <p:nvPicPr>
          <p:cNvPr id="8" name="Content Placeholder 7">
            <a:extLst>
              <a:ext uri="{FF2B5EF4-FFF2-40B4-BE49-F238E27FC236}">
                <a16:creationId xmlns:a16="http://schemas.microsoft.com/office/drawing/2014/main" id="{FD504AA7-8069-4643-9E24-CF8A2CFE42D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62289" y="2505075"/>
            <a:ext cx="4912784" cy="3684588"/>
          </a:xfrm>
        </p:spPr>
      </p:pic>
      <p:sp>
        <p:nvSpPr>
          <p:cNvPr id="5" name="Text Placeholder 4">
            <a:extLst>
              <a:ext uri="{FF2B5EF4-FFF2-40B4-BE49-F238E27FC236}">
                <a16:creationId xmlns:a16="http://schemas.microsoft.com/office/drawing/2014/main" id="{31A4C4B2-80BE-4566-8166-8772717FEDC3}"/>
              </a:ext>
            </a:extLst>
          </p:cNvPr>
          <p:cNvSpPr>
            <a:spLocks noGrp="1"/>
          </p:cNvSpPr>
          <p:nvPr>
            <p:ph type="body" sz="quarter" idx="3"/>
          </p:nvPr>
        </p:nvSpPr>
        <p:spPr/>
        <p:txBody>
          <a:bodyPr/>
          <a:lstStyle/>
          <a:p>
            <a:r>
              <a:rPr lang="en-IN" dirty="0"/>
              <a:t>After Lockdown</a:t>
            </a:r>
          </a:p>
        </p:txBody>
      </p:sp>
      <p:pic>
        <p:nvPicPr>
          <p:cNvPr id="10" name="Content Placeholder 9">
            <a:extLst>
              <a:ext uri="{FF2B5EF4-FFF2-40B4-BE49-F238E27FC236}">
                <a16:creationId xmlns:a16="http://schemas.microsoft.com/office/drawing/2014/main" id="{506096A4-21C1-436F-8A78-D419488B767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307402" y="2505075"/>
            <a:ext cx="4912784" cy="3684588"/>
          </a:xfrm>
        </p:spPr>
      </p:pic>
      <p:sp>
        <p:nvSpPr>
          <p:cNvPr id="11" name="TextBox 10">
            <a:extLst>
              <a:ext uri="{FF2B5EF4-FFF2-40B4-BE49-F238E27FC236}">
                <a16:creationId xmlns:a16="http://schemas.microsoft.com/office/drawing/2014/main" id="{4860C2CC-D5D8-426C-A4DC-4B04D488145B}"/>
              </a:ext>
            </a:extLst>
          </p:cNvPr>
          <p:cNvSpPr txBox="1"/>
          <p:nvPr/>
        </p:nvSpPr>
        <p:spPr>
          <a:xfrm>
            <a:off x="836612" y="1123623"/>
            <a:ext cx="6297613" cy="646331"/>
          </a:xfrm>
          <a:prstGeom prst="rect">
            <a:avLst/>
          </a:prstGeom>
          <a:noFill/>
        </p:spPr>
        <p:txBody>
          <a:bodyPr wrap="square" rtlCol="0">
            <a:spAutoFit/>
          </a:bodyPr>
          <a:lstStyle/>
          <a:p>
            <a:r>
              <a:rPr lang="en-IN" sz="1800" dirty="0">
                <a:latin typeface="+mn-lt"/>
              </a:rPr>
              <a:t>These below pictures are the comparison of air pollution before lockdown vs after lockdown.</a:t>
            </a:r>
            <a:endParaRPr lang="en-IN" dirty="0"/>
          </a:p>
        </p:txBody>
      </p:sp>
    </p:spTree>
    <p:extLst>
      <p:ext uri="{BB962C8B-B14F-4D97-AF65-F5344CB8AC3E}">
        <p14:creationId xmlns:p14="http://schemas.microsoft.com/office/powerpoint/2010/main" val="227511179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C0607-52F9-412F-BDC8-1D12E3ECF120}"/>
              </a:ext>
            </a:extLst>
          </p:cNvPr>
          <p:cNvSpPr>
            <a:spLocks noGrp="1"/>
          </p:cNvSpPr>
          <p:nvPr>
            <p:ph type="title"/>
          </p:nvPr>
        </p:nvSpPr>
        <p:spPr/>
        <p:txBody>
          <a:bodyPr/>
          <a:lstStyle/>
          <a:p>
            <a:r>
              <a:rPr lang="en-IN" dirty="0"/>
              <a:t>Real Scenario in changes of air pollution.</a:t>
            </a:r>
          </a:p>
        </p:txBody>
      </p:sp>
      <p:sp>
        <p:nvSpPr>
          <p:cNvPr id="4" name="Text Placeholder 3">
            <a:extLst>
              <a:ext uri="{FF2B5EF4-FFF2-40B4-BE49-F238E27FC236}">
                <a16:creationId xmlns:a16="http://schemas.microsoft.com/office/drawing/2014/main" id="{4020B347-3A8D-4E08-8F42-8D76A90A618A}"/>
              </a:ext>
            </a:extLst>
          </p:cNvPr>
          <p:cNvSpPr>
            <a:spLocks noGrp="1"/>
          </p:cNvSpPr>
          <p:nvPr>
            <p:ph type="body" sz="half" idx="2"/>
          </p:nvPr>
        </p:nvSpPr>
        <p:spPr>
          <a:xfrm>
            <a:off x="839788" y="2266950"/>
            <a:ext cx="4151312" cy="4133850"/>
          </a:xfrm>
        </p:spPr>
        <p:txBody>
          <a:bodyPr>
            <a:normAutofit/>
          </a:bodyPr>
          <a:lstStyle/>
          <a:p>
            <a:r>
              <a:rPr lang="en-IN" sz="2000" dirty="0"/>
              <a:t>This GIF shows how ,much amount of  improvement happened in air pollutants. In this GIF you can see clearly that the pollutants are drastically decreased and so the path is so clearly visible in 2020 in comparison to other years. </a:t>
            </a:r>
          </a:p>
        </p:txBody>
      </p:sp>
      <p:pic>
        <p:nvPicPr>
          <p:cNvPr id="10" name="Picture 9">
            <a:extLst>
              <a:ext uri="{FF2B5EF4-FFF2-40B4-BE49-F238E27FC236}">
                <a16:creationId xmlns:a16="http://schemas.microsoft.com/office/drawing/2014/main" id="{EC463784-80ED-42E8-B88C-1813DD993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991" y="1743075"/>
            <a:ext cx="6797129" cy="3829049"/>
          </a:xfrm>
          <a:prstGeom prst="rect">
            <a:avLst/>
          </a:prstGeom>
        </p:spPr>
      </p:pic>
    </p:spTree>
    <p:extLst>
      <p:ext uri="{BB962C8B-B14F-4D97-AF65-F5344CB8AC3E}">
        <p14:creationId xmlns:p14="http://schemas.microsoft.com/office/powerpoint/2010/main" val="115658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F743266-3A88-4A6F-A754-9CDFA59B2387}"/>
              </a:ext>
            </a:extLst>
          </p:cNvPr>
          <p:cNvSpPr>
            <a:spLocks noGrp="1"/>
          </p:cNvSpPr>
          <p:nvPr>
            <p:ph type="title"/>
          </p:nvPr>
        </p:nvSpPr>
        <p:spPr>
          <a:xfrm>
            <a:off x="686834" y="1153572"/>
            <a:ext cx="3200400" cy="4461163"/>
          </a:xfrm>
        </p:spPr>
        <p:txBody>
          <a:bodyPr vert="horz" lIns="91440" tIns="45720" rIns="91440" bIns="45720" rtlCol="0" anchor="ctr">
            <a:normAutofit/>
          </a:bodyPr>
          <a:lstStyle/>
          <a:p>
            <a:r>
              <a:rPr lang="en-US" sz="4100" kern="1200">
                <a:solidFill>
                  <a:srgbClr val="FFFFFF"/>
                </a:solidFill>
                <a:latin typeface="+mj-lt"/>
                <a:ea typeface="+mj-ea"/>
                <a:cs typeface="+mj-cs"/>
              </a:rPr>
              <a:t>Impact of Air Pollution Post Corona(2020-2023)</a:t>
            </a:r>
          </a:p>
        </p:txBody>
      </p:sp>
      <p:sp>
        <p:nvSpPr>
          <p:cNvPr id="3" name="TextBox 2">
            <a:extLst>
              <a:ext uri="{FF2B5EF4-FFF2-40B4-BE49-F238E27FC236}">
                <a16:creationId xmlns:a16="http://schemas.microsoft.com/office/drawing/2014/main" id="{F9F03EEC-78EC-4354-A603-DA5BFE4E7144}"/>
              </a:ext>
            </a:extLst>
          </p:cNvPr>
          <p:cNvSpPr txBox="1"/>
          <p:nvPr/>
        </p:nvSpPr>
        <p:spPr>
          <a:xfrm>
            <a:off x="4571020" y="357670"/>
            <a:ext cx="4728120" cy="1467350"/>
          </a:xfrm>
          <a:prstGeom prst="rect">
            <a:avLst/>
          </a:prstGeom>
        </p:spPr>
        <p:txBody>
          <a:bodyPr vert="horz" lIns="91440" tIns="45720" rIns="91440" bIns="45720" rtlCol="0" anchor="ctr">
            <a:normAutofit/>
          </a:bodyPr>
          <a:lstStyle/>
          <a:p>
            <a:pPr defTabSz="914400">
              <a:lnSpc>
                <a:spcPct val="90000"/>
              </a:lnSpc>
              <a:spcAft>
                <a:spcPts val="600"/>
              </a:spcAft>
            </a:pPr>
            <a:endParaRPr lang="en-US" dirty="0"/>
          </a:p>
        </p:txBody>
      </p:sp>
      <p:sp>
        <p:nvSpPr>
          <p:cNvPr id="17" name="Arc 1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1B437247-ED5B-4E5F-9C8F-F10360B71D0B}"/>
              </a:ext>
            </a:extLst>
          </p:cNvPr>
          <p:cNvSpPr txBox="1"/>
          <p:nvPr/>
        </p:nvSpPr>
        <p:spPr>
          <a:xfrm>
            <a:off x="4502402" y="319088"/>
            <a:ext cx="6096000" cy="523220"/>
          </a:xfrm>
          <a:prstGeom prst="rect">
            <a:avLst/>
          </a:prstGeom>
          <a:noFill/>
        </p:spPr>
        <p:txBody>
          <a:bodyPr wrap="square">
            <a:spAutoFit/>
          </a:bodyPr>
          <a:lstStyle/>
          <a:p>
            <a:r>
              <a:rPr lang="en-IN" sz="2800" b="1" dirty="0"/>
              <a:t>Time Series Forecasting</a:t>
            </a:r>
          </a:p>
        </p:txBody>
      </p:sp>
      <p:sp>
        <p:nvSpPr>
          <p:cNvPr id="6" name="TextBox 5">
            <a:extLst>
              <a:ext uri="{FF2B5EF4-FFF2-40B4-BE49-F238E27FC236}">
                <a16:creationId xmlns:a16="http://schemas.microsoft.com/office/drawing/2014/main" id="{A2E80165-2D3E-4135-9D44-BF05A936B2BA}"/>
              </a:ext>
            </a:extLst>
          </p:cNvPr>
          <p:cNvSpPr txBox="1"/>
          <p:nvPr/>
        </p:nvSpPr>
        <p:spPr>
          <a:xfrm>
            <a:off x="4476653" y="1091345"/>
            <a:ext cx="5708398" cy="5078313"/>
          </a:xfrm>
          <a:prstGeom prst="rect">
            <a:avLst/>
          </a:prstGeom>
          <a:noFill/>
        </p:spPr>
        <p:txBody>
          <a:bodyPr wrap="square" rtlCol="0">
            <a:spAutoFit/>
          </a:bodyPr>
          <a:lstStyle/>
          <a:p>
            <a:pPr marL="285750" indent="-285750">
              <a:buFont typeface="Arial" panose="020B0604020202020204" pitchFamily="34" charset="0"/>
              <a:buChar char="•"/>
            </a:pPr>
            <a:r>
              <a:rPr lang="en-US" sz="1800" dirty="0"/>
              <a:t>Time series forecasting is used for analyzing time series data in order to study the behavior of data with respect to time. This method involves the use of a model to forecast future values on the basis of previously observed values.</a:t>
            </a:r>
            <a:endParaRPr lang="en-IN" sz="1800"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this report to analyze post corona(2020-2023), this time series forecasting is used (Using prophet library).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Facebook prophet is a library developed by Facebook core data science team.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Based on the historic dataset, we can build a time series model and then predict the outcome for future.</a:t>
            </a:r>
          </a:p>
          <a:p>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77836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A56C58-7557-4FBC-B732-0396F927B38D}"/>
              </a:ext>
            </a:extLst>
          </p:cNvPr>
          <p:cNvSpPr/>
          <p:nvPr/>
        </p:nvSpPr>
        <p:spPr>
          <a:xfrm>
            <a:off x="3864291" y="360195"/>
            <a:ext cx="2760345" cy="694690"/>
          </a:xfrm>
          <a:prstGeom prst="rect">
            <a:avLst/>
          </a:prstGeom>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lstStyle/>
          <a:p>
            <a:pPr algn="ctr"/>
            <a:r>
              <a:rPr lang="en-IN" b="1" dirty="0">
                <a:solidFill>
                  <a:schemeClr val="tx1"/>
                </a:solidFill>
              </a:rPr>
              <a:t>Collection of Data</a:t>
            </a:r>
          </a:p>
        </p:txBody>
      </p:sp>
      <p:sp>
        <p:nvSpPr>
          <p:cNvPr id="6" name="Rectangle 5">
            <a:extLst>
              <a:ext uri="{FF2B5EF4-FFF2-40B4-BE49-F238E27FC236}">
                <a16:creationId xmlns:a16="http://schemas.microsoft.com/office/drawing/2014/main" id="{150D9982-271E-4855-B221-CB68AB6431E7}"/>
              </a:ext>
            </a:extLst>
          </p:cNvPr>
          <p:cNvSpPr/>
          <p:nvPr/>
        </p:nvSpPr>
        <p:spPr>
          <a:xfrm>
            <a:off x="3869055" y="1857564"/>
            <a:ext cx="2755581" cy="791210"/>
          </a:xfrm>
          <a:prstGeom prst="rect">
            <a:avLst/>
          </a:prstGeom>
          <a:solidFill>
            <a:schemeClr val="bg1"/>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Data Pre-processing</a:t>
            </a:r>
          </a:p>
        </p:txBody>
      </p:sp>
      <p:pic>
        <p:nvPicPr>
          <p:cNvPr id="9" name="Picture 8">
            <a:extLst>
              <a:ext uri="{FF2B5EF4-FFF2-40B4-BE49-F238E27FC236}">
                <a16:creationId xmlns:a16="http://schemas.microsoft.com/office/drawing/2014/main" id="{4192129A-5174-40A0-AB2A-9ABF7FAF18A4}"/>
              </a:ext>
            </a:extLst>
          </p:cNvPr>
          <p:cNvPicPr>
            <a:picLocks noChangeAspect="1"/>
          </p:cNvPicPr>
          <p:nvPr/>
        </p:nvPicPr>
        <p:blipFill>
          <a:blip r:embed="rId2"/>
          <a:stretch>
            <a:fillRect/>
          </a:stretch>
        </p:blipFill>
        <p:spPr>
          <a:xfrm>
            <a:off x="4936587" y="2744671"/>
            <a:ext cx="615749" cy="597460"/>
          </a:xfrm>
          <a:prstGeom prst="rect">
            <a:avLst/>
          </a:prstGeom>
        </p:spPr>
      </p:pic>
      <p:sp>
        <p:nvSpPr>
          <p:cNvPr id="12" name="Rectangle 11">
            <a:extLst>
              <a:ext uri="{FF2B5EF4-FFF2-40B4-BE49-F238E27FC236}">
                <a16:creationId xmlns:a16="http://schemas.microsoft.com/office/drawing/2014/main" id="{33F37246-490B-4E75-8B7A-6136ACF7FC96}"/>
              </a:ext>
            </a:extLst>
          </p:cNvPr>
          <p:cNvSpPr/>
          <p:nvPr/>
        </p:nvSpPr>
        <p:spPr>
          <a:xfrm>
            <a:off x="3864291" y="3384705"/>
            <a:ext cx="2695574" cy="701201"/>
          </a:xfrm>
          <a:prstGeom prst="rect">
            <a:avLst/>
          </a:prstGeom>
          <a:solidFill>
            <a:schemeClr val="bg1"/>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Exploratory Data Analysis</a:t>
            </a:r>
          </a:p>
        </p:txBody>
      </p:sp>
      <p:sp>
        <p:nvSpPr>
          <p:cNvPr id="14" name="Rectangle 13">
            <a:extLst>
              <a:ext uri="{FF2B5EF4-FFF2-40B4-BE49-F238E27FC236}">
                <a16:creationId xmlns:a16="http://schemas.microsoft.com/office/drawing/2014/main" id="{7F5EE278-27F7-412C-A747-887AF439ED10}"/>
              </a:ext>
            </a:extLst>
          </p:cNvPr>
          <p:cNvSpPr/>
          <p:nvPr/>
        </p:nvSpPr>
        <p:spPr>
          <a:xfrm>
            <a:off x="7778700" y="3299617"/>
            <a:ext cx="2695575" cy="791210"/>
          </a:xfrm>
          <a:prstGeom prst="rect">
            <a:avLst/>
          </a:prstGeom>
          <a:solidFill>
            <a:schemeClr val="bg1"/>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Data Visualisation</a:t>
            </a:r>
          </a:p>
        </p:txBody>
      </p:sp>
      <p:sp>
        <p:nvSpPr>
          <p:cNvPr id="15" name="Rectangle 14">
            <a:extLst>
              <a:ext uri="{FF2B5EF4-FFF2-40B4-BE49-F238E27FC236}">
                <a16:creationId xmlns:a16="http://schemas.microsoft.com/office/drawing/2014/main" id="{59A905D8-219D-4E74-B047-20D692828AD9}"/>
              </a:ext>
            </a:extLst>
          </p:cNvPr>
          <p:cNvSpPr/>
          <p:nvPr/>
        </p:nvSpPr>
        <p:spPr>
          <a:xfrm>
            <a:off x="7800827" y="4915538"/>
            <a:ext cx="2673448" cy="791210"/>
          </a:xfrm>
          <a:prstGeom prst="rect">
            <a:avLst/>
          </a:prstGeom>
          <a:solidFill>
            <a:schemeClr val="bg1"/>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Predictive Analysis</a:t>
            </a:r>
          </a:p>
        </p:txBody>
      </p:sp>
      <p:sp>
        <p:nvSpPr>
          <p:cNvPr id="16" name="Rectangle 15">
            <a:extLst>
              <a:ext uri="{FF2B5EF4-FFF2-40B4-BE49-F238E27FC236}">
                <a16:creationId xmlns:a16="http://schemas.microsoft.com/office/drawing/2014/main" id="{196D08DC-CEA7-4EA0-B6BC-0E64C677810B}"/>
              </a:ext>
            </a:extLst>
          </p:cNvPr>
          <p:cNvSpPr/>
          <p:nvPr/>
        </p:nvSpPr>
        <p:spPr>
          <a:xfrm>
            <a:off x="3834287" y="4915538"/>
            <a:ext cx="2755581" cy="791210"/>
          </a:xfrm>
          <a:prstGeom prst="rect">
            <a:avLst/>
          </a:prstGeom>
          <a:solidFill>
            <a:schemeClr val="bg1"/>
          </a:solidFill>
          <a:ln>
            <a:solidFill>
              <a:srgbClr val="00B0F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Time Series Forecasting</a:t>
            </a:r>
          </a:p>
        </p:txBody>
      </p:sp>
      <p:pic>
        <p:nvPicPr>
          <p:cNvPr id="19" name="Picture 18">
            <a:extLst>
              <a:ext uri="{FF2B5EF4-FFF2-40B4-BE49-F238E27FC236}">
                <a16:creationId xmlns:a16="http://schemas.microsoft.com/office/drawing/2014/main" id="{41F2C88B-DB61-4252-A58A-D437816D213B}"/>
              </a:ext>
            </a:extLst>
          </p:cNvPr>
          <p:cNvPicPr>
            <a:picLocks noChangeAspect="1"/>
          </p:cNvPicPr>
          <p:nvPr/>
        </p:nvPicPr>
        <p:blipFill>
          <a:blip r:embed="rId2"/>
          <a:stretch>
            <a:fillRect/>
          </a:stretch>
        </p:blipFill>
        <p:spPr>
          <a:xfrm>
            <a:off x="8686801" y="4220409"/>
            <a:ext cx="615749" cy="597460"/>
          </a:xfrm>
          <a:prstGeom prst="rect">
            <a:avLst/>
          </a:prstGeom>
        </p:spPr>
      </p:pic>
      <p:sp>
        <p:nvSpPr>
          <p:cNvPr id="21" name="Arrow: Right 20">
            <a:extLst>
              <a:ext uri="{FF2B5EF4-FFF2-40B4-BE49-F238E27FC236}">
                <a16:creationId xmlns:a16="http://schemas.microsoft.com/office/drawing/2014/main" id="{58979AC2-955C-447A-AD1B-1477B85899BC}"/>
              </a:ext>
            </a:extLst>
          </p:cNvPr>
          <p:cNvSpPr/>
          <p:nvPr/>
        </p:nvSpPr>
        <p:spPr>
          <a:xfrm>
            <a:off x="6796271" y="3428363"/>
            <a:ext cx="746023" cy="657543"/>
          </a:xfrm>
          <a:prstGeom prst="rightArrow">
            <a:avLst/>
          </a:prstGeom>
          <a:solidFill>
            <a:srgbClr val="4E91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Left 22">
            <a:extLst>
              <a:ext uri="{FF2B5EF4-FFF2-40B4-BE49-F238E27FC236}">
                <a16:creationId xmlns:a16="http://schemas.microsoft.com/office/drawing/2014/main" id="{F835D33B-3C08-4D92-A3A0-7560208DFBBC}"/>
              </a:ext>
            </a:extLst>
          </p:cNvPr>
          <p:cNvSpPr/>
          <p:nvPr/>
        </p:nvSpPr>
        <p:spPr>
          <a:xfrm>
            <a:off x="6796271" y="4973644"/>
            <a:ext cx="746023" cy="657543"/>
          </a:xfrm>
          <a:prstGeom prst="leftArrow">
            <a:avLst/>
          </a:prstGeom>
          <a:solidFill>
            <a:srgbClr val="4E91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B42EBFAB-9DF6-4981-A9D6-A690EEAA6E86}"/>
              </a:ext>
            </a:extLst>
          </p:cNvPr>
          <p:cNvSpPr/>
          <p:nvPr/>
        </p:nvSpPr>
        <p:spPr>
          <a:xfrm>
            <a:off x="742802" y="4447821"/>
            <a:ext cx="1994099" cy="1726646"/>
          </a:xfrm>
          <a:prstGeom prst="ellipse">
            <a:avLst/>
          </a:prstGeom>
          <a:solidFill>
            <a:srgbClr val="4E91F0"/>
          </a:solidFill>
          <a:effectLst>
            <a:glow rad="1016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solidFill>
              </a:rPr>
              <a:t>Results</a:t>
            </a:r>
          </a:p>
        </p:txBody>
      </p:sp>
      <p:sp>
        <p:nvSpPr>
          <p:cNvPr id="25" name="Arrow: Left 24">
            <a:extLst>
              <a:ext uri="{FF2B5EF4-FFF2-40B4-BE49-F238E27FC236}">
                <a16:creationId xmlns:a16="http://schemas.microsoft.com/office/drawing/2014/main" id="{C80CD355-F92E-46E5-9F5C-EE3C18659AC0}"/>
              </a:ext>
            </a:extLst>
          </p:cNvPr>
          <p:cNvSpPr/>
          <p:nvPr/>
        </p:nvSpPr>
        <p:spPr>
          <a:xfrm>
            <a:off x="2881861" y="4982372"/>
            <a:ext cx="746023" cy="657543"/>
          </a:xfrm>
          <a:prstGeom prst="leftArrow">
            <a:avLst/>
          </a:prstGeom>
          <a:solidFill>
            <a:srgbClr val="4E91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DD566A18-44EF-4DA2-94B6-D60AC22B2714}"/>
              </a:ext>
            </a:extLst>
          </p:cNvPr>
          <p:cNvSpPr txBox="1"/>
          <p:nvPr/>
        </p:nvSpPr>
        <p:spPr>
          <a:xfrm>
            <a:off x="211457" y="168931"/>
            <a:ext cx="3208018" cy="1077218"/>
          </a:xfrm>
          <a:prstGeom prst="rect">
            <a:avLst/>
          </a:prstGeom>
          <a:noFill/>
        </p:spPr>
        <p:txBody>
          <a:bodyPr wrap="square" rtlCol="0">
            <a:spAutoFit/>
          </a:bodyPr>
          <a:lstStyle/>
          <a:p>
            <a:r>
              <a:rPr lang="en-IN" sz="3200" b="1" i="1" u="sng" dirty="0"/>
              <a:t>Proposed Approach:-</a:t>
            </a:r>
          </a:p>
        </p:txBody>
      </p:sp>
      <p:pic>
        <p:nvPicPr>
          <p:cNvPr id="27" name="Picture 26">
            <a:extLst>
              <a:ext uri="{FF2B5EF4-FFF2-40B4-BE49-F238E27FC236}">
                <a16:creationId xmlns:a16="http://schemas.microsoft.com/office/drawing/2014/main" id="{B661CC01-B36F-4C7E-92F6-25A678AB77A1}"/>
              </a:ext>
            </a:extLst>
          </p:cNvPr>
          <p:cNvPicPr>
            <a:picLocks noChangeAspect="1"/>
          </p:cNvPicPr>
          <p:nvPr/>
        </p:nvPicPr>
        <p:blipFill>
          <a:blip r:embed="rId2"/>
          <a:stretch>
            <a:fillRect/>
          </a:stretch>
        </p:blipFill>
        <p:spPr>
          <a:xfrm>
            <a:off x="4936587" y="1193356"/>
            <a:ext cx="615749" cy="597460"/>
          </a:xfrm>
          <a:prstGeom prst="rect">
            <a:avLst/>
          </a:prstGeom>
        </p:spPr>
      </p:pic>
    </p:spTree>
    <p:extLst>
      <p:ext uri="{BB962C8B-B14F-4D97-AF65-F5344CB8AC3E}">
        <p14:creationId xmlns:p14="http://schemas.microsoft.com/office/powerpoint/2010/main" val="28236848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barn(inVertical)">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1000"/>
                                        <p:tgtEl>
                                          <p:spTgt spid="15"/>
                                        </p:tgtEl>
                                      </p:cBhvr>
                                    </p:animEffect>
                                    <p:anim calcmode="lin" valueType="num">
                                      <p:cBhvr>
                                        <p:cTn id="54" dur="1000" fill="hold"/>
                                        <p:tgtEl>
                                          <p:spTgt spid="15"/>
                                        </p:tgtEl>
                                        <p:attrNameLst>
                                          <p:attrName>ppt_x</p:attrName>
                                        </p:attrNameLst>
                                      </p:cBhvr>
                                      <p:tavLst>
                                        <p:tav tm="0">
                                          <p:val>
                                            <p:strVal val="#ppt_x"/>
                                          </p:val>
                                        </p:tav>
                                        <p:tav tm="100000">
                                          <p:val>
                                            <p:strVal val="#ppt_x"/>
                                          </p:val>
                                        </p:tav>
                                      </p:tavLst>
                                    </p:anim>
                                    <p:anim calcmode="lin" valueType="num">
                                      <p:cBhvr>
                                        <p:cTn id="55"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barn(inVertical)">
                                      <p:cBhvr>
                                        <p:cTn id="65" dur="5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500"/>
                                        <p:tgtEl>
                                          <p:spTgt spid="2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ipe(down)">
                                      <p:cBhvr>
                                        <p:cTn id="7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2" grpId="0" animBg="1"/>
      <p:bldP spid="14" grpId="0" animBg="1"/>
      <p:bldP spid="15" grpId="0" animBg="1"/>
      <p:bldP spid="16" grpId="0" animBg="1"/>
      <p:bldP spid="21" grpId="0" animBg="1"/>
      <p:bldP spid="23" grpId="0" animBg="1"/>
      <p:bldP spid="24" grpId="0" animBg="1"/>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9" name="Rectangle 28">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45C779-FA03-442E-B72D-0A7CCBAC856F}"/>
              </a:ext>
            </a:extLst>
          </p:cNvPr>
          <p:cNvSpPr>
            <a:spLocks noGrp="1"/>
          </p:cNvSpPr>
          <p:nvPr>
            <p:ph type="title"/>
          </p:nvPr>
        </p:nvSpPr>
        <p:spPr>
          <a:xfrm>
            <a:off x="653250" y="500098"/>
            <a:ext cx="4771178" cy="1160110"/>
          </a:xfrm>
        </p:spPr>
        <p:txBody>
          <a:bodyPr vert="horz" lIns="91440" tIns="45720" rIns="91440" bIns="45720" rtlCol="0" anchor="ctr">
            <a:normAutofit/>
          </a:bodyPr>
          <a:lstStyle/>
          <a:p>
            <a:r>
              <a:rPr lang="en-US" sz="2800" kern="1200" dirty="0">
                <a:solidFill>
                  <a:schemeClr val="tx1"/>
                </a:solidFill>
                <a:latin typeface="+mj-lt"/>
                <a:ea typeface="+mj-ea"/>
                <a:cs typeface="+mj-cs"/>
              </a:rPr>
              <a:t>Let’s Analyze changes SO2 pollutant in upcoming years</a:t>
            </a:r>
          </a:p>
        </p:txBody>
      </p:sp>
      <p:pic>
        <p:nvPicPr>
          <p:cNvPr id="20" name="Picture 19">
            <a:extLst>
              <a:ext uri="{FF2B5EF4-FFF2-40B4-BE49-F238E27FC236}">
                <a16:creationId xmlns:a16="http://schemas.microsoft.com/office/drawing/2014/main" id="{C94F4DC3-2236-4595-8659-792C62B8F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4368" y="500098"/>
            <a:ext cx="5440195" cy="5453829"/>
          </a:xfrm>
          <a:custGeom>
            <a:avLst/>
            <a:gdLst/>
            <a:ahLst/>
            <a:cxnLst/>
            <a:rect l="l" t="t" r="r" b="b"/>
            <a:pathLst>
              <a:path w="4643496" h="5550370">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p:spPr>
      </p:pic>
      <p:sp>
        <p:nvSpPr>
          <p:cNvPr id="31" name="Arc 30">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62E355DE-565F-4623-9A2F-F74A61DAFE15}"/>
              </a:ext>
            </a:extLst>
          </p:cNvPr>
          <p:cNvSpPr>
            <a:spLocks noGrp="1"/>
          </p:cNvSpPr>
          <p:nvPr>
            <p:ph type="body" sz="half" idx="2"/>
          </p:nvPr>
        </p:nvSpPr>
        <p:spPr>
          <a:xfrm>
            <a:off x="653250" y="1734726"/>
            <a:ext cx="4561118" cy="4485099"/>
          </a:xfrm>
        </p:spPr>
        <p:txBody>
          <a:bodyPr vert="horz" lIns="91440" tIns="45720" rIns="91440" bIns="45720" rtlCol="0">
            <a:normAutofit/>
          </a:bodyPr>
          <a:lstStyle/>
          <a:p>
            <a:pPr indent="-228600">
              <a:buFont typeface="Arial" panose="020B0604020202020204" pitchFamily="34" charset="0"/>
              <a:buChar char="•"/>
            </a:pPr>
            <a:r>
              <a:rPr lang="en-US" sz="2400" dirty="0"/>
              <a:t>The SO2 pollutant changes in upcoming years.</a:t>
            </a:r>
          </a:p>
          <a:p>
            <a:pPr indent="-228600">
              <a:buFont typeface="Arial" panose="020B0604020202020204" pitchFamily="34" charset="0"/>
              <a:buChar char="•"/>
            </a:pPr>
            <a:r>
              <a:rPr lang="en-US" sz="2400" dirty="0"/>
              <a:t>If we analyze the years the we can see the constant line from the year 2020-2023.(Prediction using Time series forecasting).</a:t>
            </a:r>
          </a:p>
          <a:p>
            <a:pPr indent="-228600">
              <a:buFont typeface="Arial" panose="020B0604020202020204" pitchFamily="34" charset="0"/>
              <a:buChar char="•"/>
            </a:pPr>
            <a:r>
              <a:rPr lang="en-US" sz="2400" dirty="0"/>
              <a:t>If we analyze the days then it will be low in Monday.</a:t>
            </a:r>
          </a:p>
          <a:p>
            <a:pPr indent="-228600">
              <a:buFont typeface="Arial" panose="020B0604020202020204" pitchFamily="34" charset="0"/>
              <a:buChar char="•"/>
            </a:pPr>
            <a:r>
              <a:rPr lang="en-US" sz="2400" dirty="0"/>
              <a:t>If we analyze the months it’s like to be low in the month from Aug-sept.</a:t>
            </a:r>
          </a:p>
        </p:txBody>
      </p:sp>
    </p:spTree>
    <p:extLst>
      <p:ext uri="{BB962C8B-B14F-4D97-AF65-F5344CB8AC3E}">
        <p14:creationId xmlns:p14="http://schemas.microsoft.com/office/powerpoint/2010/main" val="7047531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33" name="Rectangle 14">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A7B2AA-743E-4438-849C-32893F392CD6}"/>
              </a:ext>
            </a:extLst>
          </p:cNvPr>
          <p:cNvSpPr>
            <a:spLocks noGrp="1"/>
          </p:cNvSpPr>
          <p:nvPr>
            <p:ph type="title"/>
          </p:nvPr>
        </p:nvSpPr>
        <p:spPr>
          <a:xfrm>
            <a:off x="439890" y="530578"/>
            <a:ext cx="4771178" cy="1160110"/>
          </a:xfrm>
        </p:spPr>
        <p:txBody>
          <a:bodyPr vert="horz" lIns="91440" tIns="45720" rIns="91440" bIns="45720" rtlCol="0" anchor="ctr">
            <a:normAutofit/>
          </a:bodyPr>
          <a:lstStyle/>
          <a:p>
            <a:r>
              <a:rPr lang="en-US" sz="3100" kern="1200" dirty="0">
                <a:solidFill>
                  <a:schemeClr val="tx1"/>
                </a:solidFill>
                <a:latin typeface="+mj-lt"/>
                <a:ea typeface="+mj-ea"/>
                <a:cs typeface="+mj-cs"/>
              </a:rPr>
              <a:t>Let’s Analyze changes NO2 pollutant in upcoming years</a:t>
            </a:r>
          </a:p>
        </p:txBody>
      </p:sp>
      <p:pic>
        <p:nvPicPr>
          <p:cNvPr id="6" name="Picture 5">
            <a:extLst>
              <a:ext uri="{FF2B5EF4-FFF2-40B4-BE49-F238E27FC236}">
                <a16:creationId xmlns:a16="http://schemas.microsoft.com/office/drawing/2014/main" id="{B3E4AE5D-D79F-45D0-A745-AAFAECD74A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1068" y="690865"/>
            <a:ext cx="5440195" cy="5453829"/>
          </a:xfrm>
          <a:custGeom>
            <a:avLst/>
            <a:gdLst/>
            <a:ahLst/>
            <a:cxnLst/>
            <a:rect l="l" t="t" r="r" b="b"/>
            <a:pathLst>
              <a:path w="4643496" h="5550370">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p:spPr>
      </p:pic>
      <p:sp>
        <p:nvSpPr>
          <p:cNvPr id="34" name="Arc 16">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B3947BC0-ACE2-405D-91B7-4F339F31088E}"/>
              </a:ext>
            </a:extLst>
          </p:cNvPr>
          <p:cNvSpPr>
            <a:spLocks noGrp="1"/>
          </p:cNvSpPr>
          <p:nvPr>
            <p:ph type="body" sz="half" idx="2"/>
          </p:nvPr>
        </p:nvSpPr>
        <p:spPr>
          <a:xfrm>
            <a:off x="439890" y="1690688"/>
            <a:ext cx="4771178" cy="4388908"/>
          </a:xfrm>
        </p:spPr>
        <p:txBody>
          <a:bodyPr vert="horz" lIns="91440" tIns="45720" rIns="91440" bIns="45720" rtlCol="0">
            <a:normAutofit/>
          </a:bodyPr>
          <a:lstStyle/>
          <a:p>
            <a:pPr indent="-228600">
              <a:buFont typeface="Arial" panose="020B0604020202020204" pitchFamily="34" charset="0"/>
              <a:buChar char="•"/>
            </a:pPr>
            <a:r>
              <a:rPr lang="en-US" sz="2400" dirty="0"/>
              <a:t>The NO2 pollutant changes in upcoming years.</a:t>
            </a:r>
          </a:p>
          <a:p>
            <a:pPr indent="-228600">
              <a:buFont typeface="Arial" panose="020B0604020202020204" pitchFamily="34" charset="0"/>
              <a:buChar char="•"/>
            </a:pPr>
            <a:r>
              <a:rPr lang="en-US" sz="2400" dirty="0"/>
              <a:t>If we analyze the years the we can see the constant line from the year 2020-2023.(Prediction using Time series forecasting).</a:t>
            </a:r>
          </a:p>
          <a:p>
            <a:pPr indent="-228600">
              <a:buFont typeface="Arial" panose="020B0604020202020204" pitchFamily="34" charset="0"/>
              <a:buChar char="•"/>
            </a:pPr>
            <a:r>
              <a:rPr lang="en-US" sz="2400" dirty="0"/>
              <a:t>If we analyze the days then it will be low in Sunday.</a:t>
            </a:r>
          </a:p>
          <a:p>
            <a:pPr indent="-228600">
              <a:buFont typeface="Arial" panose="020B0604020202020204" pitchFamily="34" charset="0"/>
              <a:buChar char="•"/>
            </a:pPr>
            <a:r>
              <a:rPr lang="en-US" sz="2400" dirty="0"/>
              <a:t>If we analyze the months it’s like to be low in the month from Aug-sept.</a:t>
            </a:r>
          </a:p>
          <a:p>
            <a:pPr indent="-228600">
              <a:buFont typeface="Arial" panose="020B0604020202020204" pitchFamily="34" charset="0"/>
              <a:buChar char="•"/>
            </a:pPr>
            <a:endParaRPr lang="en-US" sz="2400" dirty="0"/>
          </a:p>
        </p:txBody>
      </p:sp>
    </p:spTree>
    <p:extLst>
      <p:ext uri="{BB962C8B-B14F-4D97-AF65-F5344CB8AC3E}">
        <p14:creationId xmlns:p14="http://schemas.microsoft.com/office/powerpoint/2010/main" val="1231681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95199994-21AE-49A2-BA0D-12E295989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829643A-B0C4-41A5-8ACB-A76AAF9B946C}"/>
              </a:ext>
            </a:extLst>
          </p:cNvPr>
          <p:cNvSpPr>
            <a:spLocks noGrp="1"/>
          </p:cNvSpPr>
          <p:nvPr>
            <p:ph type="title"/>
          </p:nvPr>
        </p:nvSpPr>
        <p:spPr>
          <a:xfrm>
            <a:off x="643090" y="414577"/>
            <a:ext cx="4771178" cy="1160110"/>
          </a:xfrm>
        </p:spPr>
        <p:txBody>
          <a:bodyPr vert="horz" lIns="91440" tIns="45720" rIns="91440" bIns="45720" rtlCol="0" anchor="ctr">
            <a:normAutofit/>
          </a:bodyPr>
          <a:lstStyle/>
          <a:p>
            <a:r>
              <a:rPr lang="en-US" sz="3100" kern="1200" dirty="0">
                <a:solidFill>
                  <a:schemeClr val="tx1"/>
                </a:solidFill>
                <a:latin typeface="+mj-lt"/>
                <a:ea typeface="+mj-ea"/>
                <a:cs typeface="+mj-cs"/>
              </a:rPr>
              <a:t>Let’s Analyze changes CO pollutant in upcoming years</a:t>
            </a:r>
          </a:p>
        </p:txBody>
      </p:sp>
      <p:pic>
        <p:nvPicPr>
          <p:cNvPr id="6" name="Picture 5">
            <a:extLst>
              <a:ext uri="{FF2B5EF4-FFF2-40B4-BE49-F238E27FC236}">
                <a16:creationId xmlns:a16="http://schemas.microsoft.com/office/drawing/2014/main" id="{9627B478-1086-481C-8743-7EED434818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1868" y="509766"/>
            <a:ext cx="5440195" cy="5453829"/>
          </a:xfrm>
          <a:custGeom>
            <a:avLst/>
            <a:gdLst/>
            <a:ahLst/>
            <a:cxnLst/>
            <a:rect l="l" t="t" r="r" b="b"/>
            <a:pathLst>
              <a:path w="4643496" h="5550370">
                <a:moveTo>
                  <a:pt x="81586" y="0"/>
                </a:moveTo>
                <a:lnTo>
                  <a:pt x="4561910" y="0"/>
                </a:lnTo>
                <a:cubicBezTo>
                  <a:pt x="4606969" y="0"/>
                  <a:pt x="4643496" y="36527"/>
                  <a:pt x="4643496" y="81586"/>
                </a:cubicBezTo>
                <a:lnTo>
                  <a:pt x="4643496" y="5468784"/>
                </a:lnTo>
                <a:cubicBezTo>
                  <a:pt x="4643496" y="5513843"/>
                  <a:pt x="4606969" y="5550370"/>
                  <a:pt x="4561910" y="5550370"/>
                </a:cubicBezTo>
                <a:lnTo>
                  <a:pt x="81586" y="5550370"/>
                </a:lnTo>
                <a:cubicBezTo>
                  <a:pt x="36527" y="5550370"/>
                  <a:pt x="0" y="5513843"/>
                  <a:pt x="0" y="5468784"/>
                </a:cubicBezTo>
                <a:lnTo>
                  <a:pt x="0" y="81586"/>
                </a:lnTo>
                <a:cubicBezTo>
                  <a:pt x="0" y="36527"/>
                  <a:pt x="36527" y="0"/>
                  <a:pt x="81586" y="0"/>
                </a:cubicBezTo>
                <a:close/>
              </a:path>
            </a:pathLst>
          </a:custGeom>
        </p:spPr>
      </p:pic>
      <p:sp>
        <p:nvSpPr>
          <p:cNvPr id="17" name="Arc 16">
            <a:extLst>
              <a:ext uri="{FF2B5EF4-FFF2-40B4-BE49-F238E27FC236}">
                <a16:creationId xmlns:a16="http://schemas.microsoft.com/office/drawing/2014/main" id="{A2C34835-4F79-4934-B151-D68E79764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alpha val="9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F64AEC90-FEEE-4884-BA9F-5783AF477D1F}"/>
              </a:ext>
            </a:extLst>
          </p:cNvPr>
          <p:cNvSpPr>
            <a:spLocks noGrp="1"/>
          </p:cNvSpPr>
          <p:nvPr>
            <p:ph type="body" sz="half" idx="2"/>
          </p:nvPr>
        </p:nvSpPr>
        <p:spPr>
          <a:xfrm>
            <a:off x="643090" y="1574687"/>
            <a:ext cx="4771178" cy="4388908"/>
          </a:xfrm>
        </p:spPr>
        <p:txBody>
          <a:bodyPr vert="horz" lIns="91440" tIns="45720" rIns="91440" bIns="45720" rtlCol="0">
            <a:normAutofit/>
          </a:bodyPr>
          <a:lstStyle/>
          <a:p>
            <a:pPr indent="-228600">
              <a:buFont typeface="Arial" panose="020B0604020202020204" pitchFamily="34" charset="0"/>
              <a:buChar char="•"/>
            </a:pPr>
            <a:r>
              <a:rPr lang="en-US" sz="2400" dirty="0"/>
              <a:t>The CO pollutant changes in upcoming years.</a:t>
            </a:r>
          </a:p>
          <a:p>
            <a:pPr indent="-228600">
              <a:buFont typeface="Arial" panose="020B0604020202020204" pitchFamily="34" charset="0"/>
              <a:buChar char="•"/>
            </a:pPr>
            <a:r>
              <a:rPr lang="en-US" sz="2400" dirty="0"/>
              <a:t>If we analyze the years the we can see the constant line from the year 2020-2023.(Prediction using Time series forecasting).</a:t>
            </a:r>
          </a:p>
          <a:p>
            <a:pPr indent="-228600">
              <a:buFont typeface="Arial" panose="020B0604020202020204" pitchFamily="34" charset="0"/>
              <a:buChar char="•"/>
            </a:pPr>
            <a:r>
              <a:rPr lang="en-US" sz="2400" dirty="0"/>
              <a:t>If we analyze the days then it will be low in Saturday.</a:t>
            </a:r>
          </a:p>
          <a:p>
            <a:pPr indent="-228600">
              <a:buFont typeface="Arial" panose="020B0604020202020204" pitchFamily="34" charset="0"/>
              <a:buChar char="•"/>
            </a:pPr>
            <a:r>
              <a:rPr lang="en-US" sz="2400" dirty="0"/>
              <a:t>If we analyze the months it’s like to be low in the month of July.</a:t>
            </a:r>
          </a:p>
          <a:p>
            <a:endParaRPr lang="en-US" sz="2400" dirty="0"/>
          </a:p>
          <a:p>
            <a:pPr indent="-228600">
              <a:buFont typeface="Arial" panose="020B0604020202020204" pitchFamily="34" charset="0"/>
              <a:buChar char="•"/>
            </a:pPr>
            <a:endParaRPr lang="en-US" sz="2400" dirty="0"/>
          </a:p>
        </p:txBody>
      </p:sp>
    </p:spTree>
    <p:extLst>
      <p:ext uri="{BB962C8B-B14F-4D97-AF65-F5344CB8AC3E}">
        <p14:creationId xmlns:p14="http://schemas.microsoft.com/office/powerpoint/2010/main" val="11416037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1">
            <a:extLst>
              <a:ext uri="{FF2B5EF4-FFF2-40B4-BE49-F238E27FC236}">
                <a16:creationId xmlns:a16="http://schemas.microsoft.com/office/drawing/2014/main" id="{BFDC535F-AC0A-417D-96AB-6706BECACD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3">
            <a:extLst>
              <a:ext uri="{FF2B5EF4-FFF2-40B4-BE49-F238E27FC236}">
                <a16:creationId xmlns:a16="http://schemas.microsoft.com/office/drawing/2014/main" id="{97AAAF8E-31DB-4148-8FCA-4D8233D69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953" y="484068"/>
            <a:ext cx="6898027" cy="58893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AD72479-C50D-45EE-9B81-3AEDE4CCE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298" y="1519463"/>
            <a:ext cx="6253058" cy="3720569"/>
          </a:xfrm>
          <a:prstGeom prst="rect">
            <a:avLst/>
          </a:prstGeom>
        </p:spPr>
      </p:pic>
      <p:sp>
        <p:nvSpPr>
          <p:cNvPr id="22" name="Rectangle 15">
            <a:extLst>
              <a:ext uri="{FF2B5EF4-FFF2-40B4-BE49-F238E27FC236}">
                <a16:creationId xmlns:a16="http://schemas.microsoft.com/office/drawing/2014/main" id="{AA274328-4774-4DF9-BA53-452565122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84069"/>
            <a:ext cx="4145975" cy="349989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0AD3DCD-FDE2-4EB1-A63B-842FE4CE3F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2485" y="829266"/>
            <a:ext cx="3883789" cy="2310854"/>
          </a:xfrm>
          <a:prstGeom prst="rect">
            <a:avLst/>
          </a:prstGeom>
        </p:spPr>
      </p:pic>
      <p:sp>
        <p:nvSpPr>
          <p:cNvPr id="23" name="Rectangle 17">
            <a:extLst>
              <a:ext uri="{FF2B5EF4-FFF2-40B4-BE49-F238E27FC236}">
                <a16:creationId xmlns:a16="http://schemas.microsoft.com/office/drawing/2014/main" id="{01C7B46D-2FEF-4FAA-915B-8B21A66BB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1393" y="4144834"/>
            <a:ext cx="4145975" cy="22115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C1965D1-A94C-43C5-841A-15A3F389EE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7360" y="4273698"/>
            <a:ext cx="2949641" cy="1755036"/>
          </a:xfrm>
          <a:prstGeom prst="rect">
            <a:avLst/>
          </a:prstGeom>
        </p:spPr>
      </p:pic>
      <p:sp>
        <p:nvSpPr>
          <p:cNvPr id="8" name="TextBox 7">
            <a:extLst>
              <a:ext uri="{FF2B5EF4-FFF2-40B4-BE49-F238E27FC236}">
                <a16:creationId xmlns:a16="http://schemas.microsoft.com/office/drawing/2014/main" id="{7F6F8D06-A9AE-4014-B844-2BD6FB26A8BC}"/>
              </a:ext>
            </a:extLst>
          </p:cNvPr>
          <p:cNvSpPr txBox="1"/>
          <p:nvPr/>
        </p:nvSpPr>
        <p:spPr>
          <a:xfrm>
            <a:off x="3392190" y="5496560"/>
            <a:ext cx="1838960" cy="369332"/>
          </a:xfrm>
          <a:prstGeom prst="rect">
            <a:avLst/>
          </a:prstGeom>
          <a:noFill/>
        </p:spPr>
        <p:txBody>
          <a:bodyPr wrap="square" rtlCol="0">
            <a:spAutoFit/>
          </a:bodyPr>
          <a:lstStyle/>
          <a:p>
            <a:r>
              <a:rPr lang="en-IN" b="1" i="1" dirty="0"/>
              <a:t>Fig-1: CO</a:t>
            </a:r>
          </a:p>
        </p:txBody>
      </p:sp>
      <p:sp>
        <p:nvSpPr>
          <p:cNvPr id="9" name="TextBox 8">
            <a:extLst>
              <a:ext uri="{FF2B5EF4-FFF2-40B4-BE49-F238E27FC236}">
                <a16:creationId xmlns:a16="http://schemas.microsoft.com/office/drawing/2014/main" id="{6EB573C6-825B-48E4-9BB7-B795EF8BB2BE}"/>
              </a:ext>
            </a:extLst>
          </p:cNvPr>
          <p:cNvSpPr txBox="1"/>
          <p:nvPr/>
        </p:nvSpPr>
        <p:spPr>
          <a:xfrm>
            <a:off x="9020175" y="3268984"/>
            <a:ext cx="1408430" cy="646331"/>
          </a:xfrm>
          <a:prstGeom prst="rect">
            <a:avLst/>
          </a:prstGeom>
          <a:noFill/>
        </p:spPr>
        <p:txBody>
          <a:bodyPr wrap="square" rtlCol="0">
            <a:spAutoFit/>
          </a:bodyPr>
          <a:lstStyle/>
          <a:p>
            <a:r>
              <a:rPr lang="en-IN" b="1" i="1" dirty="0"/>
              <a:t>Fig-2: SO2</a:t>
            </a:r>
          </a:p>
          <a:p>
            <a:endParaRPr lang="en-IN" dirty="0"/>
          </a:p>
        </p:txBody>
      </p:sp>
      <p:sp>
        <p:nvSpPr>
          <p:cNvPr id="10" name="TextBox 9">
            <a:extLst>
              <a:ext uri="{FF2B5EF4-FFF2-40B4-BE49-F238E27FC236}">
                <a16:creationId xmlns:a16="http://schemas.microsoft.com/office/drawing/2014/main" id="{30DAF3E4-1D4A-485E-860E-7EC5AABF4CBB}"/>
              </a:ext>
            </a:extLst>
          </p:cNvPr>
          <p:cNvSpPr txBox="1"/>
          <p:nvPr/>
        </p:nvSpPr>
        <p:spPr>
          <a:xfrm>
            <a:off x="8929052" y="5964106"/>
            <a:ext cx="1590675" cy="646331"/>
          </a:xfrm>
          <a:prstGeom prst="rect">
            <a:avLst/>
          </a:prstGeom>
          <a:noFill/>
        </p:spPr>
        <p:txBody>
          <a:bodyPr wrap="square" rtlCol="0">
            <a:spAutoFit/>
          </a:bodyPr>
          <a:lstStyle/>
          <a:p>
            <a:r>
              <a:rPr lang="en-IN" b="1" i="1" dirty="0"/>
              <a:t>Fig-1: NO2</a:t>
            </a:r>
          </a:p>
          <a:p>
            <a:endParaRPr lang="en-IN" dirty="0"/>
          </a:p>
        </p:txBody>
      </p:sp>
    </p:spTree>
    <p:extLst>
      <p:ext uri="{BB962C8B-B14F-4D97-AF65-F5344CB8AC3E}">
        <p14:creationId xmlns:p14="http://schemas.microsoft.com/office/powerpoint/2010/main" val="3186724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A47939B-E8D3-44E5-B2EF-A708E78F18F3}"/>
              </a:ext>
            </a:extLst>
          </p:cNvPr>
          <p:cNvSpPr>
            <a:spLocks noGrp="1"/>
          </p:cNvSpPr>
          <p:nvPr>
            <p:ph type="title"/>
          </p:nvPr>
        </p:nvSpPr>
        <p:spPr>
          <a:xfrm>
            <a:off x="686834" y="1153572"/>
            <a:ext cx="3200400" cy="4461163"/>
          </a:xfrm>
        </p:spPr>
        <p:txBody>
          <a:bodyPr>
            <a:normAutofit/>
          </a:bodyPr>
          <a:lstStyle/>
          <a:p>
            <a:r>
              <a:rPr lang="en-IN" dirty="0">
                <a:solidFill>
                  <a:srgbClr val="FFFFFF"/>
                </a:solidFill>
              </a:rPr>
              <a:t>Summary</a:t>
            </a:r>
          </a:p>
        </p:txBody>
      </p:sp>
      <p:sp>
        <p:nvSpPr>
          <p:cNvPr id="3" name="Content Placeholder 2">
            <a:extLst>
              <a:ext uri="{FF2B5EF4-FFF2-40B4-BE49-F238E27FC236}">
                <a16:creationId xmlns:a16="http://schemas.microsoft.com/office/drawing/2014/main" id="{A34B6A0D-8CD7-4F6A-90DE-E324F7B13F78}"/>
              </a:ext>
            </a:extLst>
          </p:cNvPr>
          <p:cNvSpPr>
            <a:spLocks noGrp="1"/>
          </p:cNvSpPr>
          <p:nvPr>
            <p:ph idx="1"/>
          </p:nvPr>
        </p:nvSpPr>
        <p:spPr>
          <a:xfrm>
            <a:off x="4167272" y="85726"/>
            <a:ext cx="7186527" cy="6091238"/>
          </a:xfrm>
        </p:spPr>
        <p:txBody>
          <a:bodyPr anchor="ctr">
            <a:normAutofit/>
          </a:bodyPr>
          <a:lstStyle/>
          <a:p>
            <a:r>
              <a:rPr lang="en-US" sz="1600" b="0" i="0" u="none" strike="noStrike" baseline="0" dirty="0">
                <a:solidFill>
                  <a:srgbClr val="000000"/>
                </a:solidFill>
              </a:rPr>
              <a:t>During the lockdown period, there has been a general improvement in air quality in the country as a result of the restrictions imposed during the lockdown, which is corroborated by Air Quality Index data. All of the major cities, analyzed in this report, had their AQI, largely within Good-Very poor categories, with Bengaluru, Delhi and Ahmedabad recording all the days of the lockdown period in Good-ok categories.</a:t>
            </a:r>
          </a:p>
          <a:p>
            <a:r>
              <a:rPr lang="en-IN" sz="1600" dirty="0"/>
              <a:t>Coming to The time series forecasting(The prediction part).  We have analysed the impact of air pollutants in different years. From there we got a constant result of the changes of air pollutants in upcoming years, also we have seen that the amount air pollutants is quite low in weekend in comparison to weekdays. This might be due to the holidays, because of holidays industries are closed and also all the private sectors, hence decrease the population, hence leads to less pollution.</a:t>
            </a:r>
          </a:p>
          <a:p>
            <a:r>
              <a:rPr lang="en-US" sz="1600" b="0" i="0" u="none" strike="noStrike" baseline="0" dirty="0">
                <a:solidFill>
                  <a:srgbClr val="000000"/>
                </a:solidFill>
              </a:rPr>
              <a:t>The results proposed are based on the historic data, hence cannot take account the future events that can manipulate the proposed results.</a:t>
            </a:r>
            <a:r>
              <a:rPr lang="en-IN" sz="1600" dirty="0"/>
              <a:t> This Totally Depends upon the Lockdown. When the lockdown will over the vehicles on the road, industries, again started as like before so there might be a chance that the pollution might get increase to the previous level.</a:t>
            </a:r>
            <a:r>
              <a:rPr lang="en-US" sz="1600" dirty="0">
                <a:solidFill>
                  <a:srgbClr val="000000"/>
                </a:solidFill>
              </a:rPr>
              <a:t>Atmospheric variables like wind, precipitation, humidity do not remain static which also pose a problem in long range forecasting.</a:t>
            </a:r>
            <a:r>
              <a:rPr lang="en-US" sz="1800" dirty="0">
                <a:solidFill>
                  <a:srgbClr val="000000"/>
                </a:solidFill>
                <a:latin typeface="Times New Roman" panose="02020603050405020304" pitchFamily="18" charset="0"/>
              </a:rPr>
              <a:t>. </a:t>
            </a:r>
            <a:endParaRPr lang="en-US" sz="1600" dirty="0">
              <a:solidFill>
                <a:srgbClr val="000000"/>
              </a:solidFill>
            </a:endParaRPr>
          </a:p>
          <a:p>
            <a:r>
              <a:rPr lang="en-US" sz="1600" b="0" i="0" u="none" strike="noStrike" baseline="0" dirty="0">
                <a:solidFill>
                  <a:srgbClr val="000000"/>
                </a:solidFill>
              </a:rPr>
              <a:t> </a:t>
            </a:r>
            <a:r>
              <a:rPr lang="en-IN" sz="1600" dirty="0"/>
              <a:t>Public plays a ,major role to control air pollution.(Like Usage of CNG while driving, plantation, etc.). The public need to aware of air pollution and do take necessary steps to control the pollution.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47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Arc 66">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2">
                <a:lumMod val="75000"/>
              </a:schemeClr>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41D211-3393-4738-91F7-739A30075838}"/>
              </a:ext>
            </a:extLst>
          </p:cNvPr>
          <p:cNvSpPr>
            <a:spLocks noGrp="1"/>
          </p:cNvSpPr>
          <p:nvPr>
            <p:ph type="ctrTitle"/>
          </p:nvPr>
        </p:nvSpPr>
        <p:spPr>
          <a:xfrm>
            <a:off x="7080738" y="647593"/>
            <a:ext cx="4467792" cy="3060541"/>
          </a:xfrm>
        </p:spPr>
        <p:txBody>
          <a:bodyPr>
            <a:normAutofit/>
          </a:bodyPr>
          <a:lstStyle/>
          <a:p>
            <a:r>
              <a:rPr lang="en-IN" dirty="0">
                <a:solidFill>
                  <a:srgbClr val="FFFFFF"/>
                </a:solidFill>
                <a:latin typeface="+mn-lt"/>
              </a:rPr>
              <a:t>Thank You</a:t>
            </a:r>
          </a:p>
        </p:txBody>
      </p:sp>
      <p:sp>
        <p:nvSpPr>
          <p:cNvPr id="3" name="Subtitle 2">
            <a:extLst>
              <a:ext uri="{FF2B5EF4-FFF2-40B4-BE49-F238E27FC236}">
                <a16:creationId xmlns:a16="http://schemas.microsoft.com/office/drawing/2014/main" id="{A7CCC988-4734-44FD-8026-EAD920C5E73D}"/>
              </a:ext>
            </a:extLst>
          </p:cNvPr>
          <p:cNvSpPr>
            <a:spLocks noGrp="1"/>
          </p:cNvSpPr>
          <p:nvPr>
            <p:ph type="subTitle" idx="1"/>
          </p:nvPr>
        </p:nvSpPr>
        <p:spPr>
          <a:xfrm>
            <a:off x="7080738" y="3800209"/>
            <a:ext cx="4467792" cy="2410198"/>
          </a:xfrm>
        </p:spPr>
        <p:txBody>
          <a:bodyPr>
            <a:normAutofit/>
          </a:bodyPr>
          <a:lstStyle/>
          <a:p>
            <a:r>
              <a:rPr lang="en-IN" b="1" i="1" dirty="0">
                <a:solidFill>
                  <a:srgbClr val="FFFFFF"/>
                </a:solidFill>
              </a:rPr>
              <a:t>By Monalisa Panda</a:t>
            </a:r>
          </a:p>
        </p:txBody>
      </p:sp>
      <p:sp>
        <p:nvSpPr>
          <p:cNvPr id="69" name="Oval 68">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368"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Handshake">
            <a:extLst>
              <a:ext uri="{FF2B5EF4-FFF2-40B4-BE49-F238E27FC236}">
                <a16:creationId xmlns:a16="http://schemas.microsoft.com/office/drawing/2014/main" id="{435EA1B4-39A2-4EFC-8728-3B045047E4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8572" y="1374798"/>
            <a:ext cx="4108404"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42495723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Arc 2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2A0BB6B-CBA6-4F09-AEC6-8B9B51D41CBD}"/>
              </a:ext>
            </a:extLst>
          </p:cNvPr>
          <p:cNvSpPr>
            <a:spLocks noGrp="1"/>
          </p:cNvSpPr>
          <p:nvPr>
            <p:ph type="title"/>
          </p:nvPr>
        </p:nvSpPr>
        <p:spPr>
          <a:xfrm>
            <a:off x="5480563" y="329440"/>
            <a:ext cx="5458838" cy="1325563"/>
          </a:xfrm>
        </p:spPr>
        <p:txBody>
          <a:bodyPr>
            <a:normAutofit/>
          </a:bodyPr>
          <a:lstStyle/>
          <a:p>
            <a:r>
              <a:rPr lang="en-IN" sz="4100" u="sng" dirty="0">
                <a:latin typeface="+mn-lt"/>
              </a:rPr>
              <a:t>Methods and Techniques involved</a:t>
            </a:r>
            <a:r>
              <a:rPr lang="en-IN" sz="4100" dirty="0">
                <a:latin typeface="+mn-lt"/>
              </a:rPr>
              <a:t>:-</a:t>
            </a:r>
          </a:p>
        </p:txBody>
      </p:sp>
      <p:sp>
        <p:nvSpPr>
          <p:cNvPr id="23" name="Freeform: Shape 2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Graphic 15" descr="Database">
            <a:extLst>
              <a:ext uri="{FF2B5EF4-FFF2-40B4-BE49-F238E27FC236}">
                <a16:creationId xmlns:a16="http://schemas.microsoft.com/office/drawing/2014/main" id="{F5CE7B52-9885-48F1-89D6-596EED7C4D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4" name="Content Placeholder 2">
            <a:extLst>
              <a:ext uri="{FF2B5EF4-FFF2-40B4-BE49-F238E27FC236}">
                <a16:creationId xmlns:a16="http://schemas.microsoft.com/office/drawing/2014/main" id="{D34C5821-F2A3-4CF4-B12B-50371FDCF873}"/>
              </a:ext>
            </a:extLst>
          </p:cNvPr>
          <p:cNvSpPr>
            <a:spLocks noGrp="1"/>
          </p:cNvSpPr>
          <p:nvPr>
            <p:ph idx="1"/>
          </p:nvPr>
        </p:nvSpPr>
        <p:spPr>
          <a:xfrm>
            <a:off x="5480563" y="1655003"/>
            <a:ext cx="5873237" cy="5111557"/>
          </a:xfrm>
        </p:spPr>
        <p:txBody>
          <a:bodyPr>
            <a:normAutofit fontScale="92500" lnSpcReduction="10000"/>
          </a:bodyPr>
          <a:lstStyle/>
          <a:p>
            <a:pPr marL="0" indent="0">
              <a:buNone/>
            </a:pPr>
            <a:r>
              <a:rPr lang="en-IN" sz="1700" b="1" dirty="0"/>
              <a:t>Collection of data:</a:t>
            </a:r>
          </a:p>
          <a:p>
            <a:pPr marL="0" indent="0">
              <a:buNone/>
            </a:pPr>
            <a:r>
              <a:rPr lang="en-IN" sz="1400" dirty="0"/>
              <a:t>The data has been collected from Kaggle. The dataset has 16 columns with more than 25k rows.</a:t>
            </a:r>
          </a:p>
          <a:p>
            <a:pPr marL="0" indent="0">
              <a:buNone/>
            </a:pPr>
            <a:r>
              <a:rPr lang="en-IN" sz="1700" b="1" dirty="0"/>
              <a:t>Data pre-processing:</a:t>
            </a:r>
          </a:p>
          <a:p>
            <a:pPr marL="0" indent="0">
              <a:buNone/>
            </a:pPr>
            <a:r>
              <a:rPr lang="en-US" sz="1400" i="0" dirty="0">
                <a:effectLst/>
              </a:rPr>
              <a:t>Data preprocessing </a:t>
            </a:r>
            <a:r>
              <a:rPr lang="en-US" sz="1400" b="0" i="0" dirty="0">
                <a:effectLst/>
              </a:rPr>
              <a:t>is a </a:t>
            </a:r>
            <a:r>
              <a:rPr lang="en-US" sz="1400" i="0" dirty="0">
                <a:effectLst/>
              </a:rPr>
              <a:t>data </a:t>
            </a:r>
            <a:r>
              <a:rPr lang="en-US" sz="1400" b="0" i="0" dirty="0">
                <a:effectLst/>
              </a:rPr>
              <a:t>mining </a:t>
            </a:r>
            <a:r>
              <a:rPr lang="en-US" sz="1400" i="0" dirty="0">
                <a:effectLst/>
              </a:rPr>
              <a:t>technique</a:t>
            </a:r>
            <a:r>
              <a:rPr lang="en-US" sz="1400" b="0" i="0" dirty="0">
                <a:effectLst/>
              </a:rPr>
              <a:t> that involves transforming raw </a:t>
            </a:r>
            <a:r>
              <a:rPr lang="en-US" sz="1400" i="0" dirty="0">
                <a:effectLst/>
              </a:rPr>
              <a:t>data</a:t>
            </a:r>
            <a:r>
              <a:rPr lang="en-US" sz="1400" b="0" i="0" dirty="0">
                <a:effectLst/>
              </a:rPr>
              <a:t> into an understandable format. </a:t>
            </a:r>
            <a:r>
              <a:rPr lang="en-IN" sz="1400" dirty="0"/>
              <a:t>In this method we get to know our data in a better way.</a:t>
            </a:r>
            <a:r>
              <a:rPr lang="en-US" sz="1400" b="1" i="0" dirty="0">
                <a:effectLst/>
                <a:latin typeface="arial" panose="020B0604020202020204" pitchFamily="34" charset="0"/>
              </a:rPr>
              <a:t> </a:t>
            </a:r>
          </a:p>
          <a:p>
            <a:pPr marL="0" indent="0">
              <a:buNone/>
            </a:pPr>
            <a:r>
              <a:rPr lang="en-US" sz="1700" b="1" dirty="0"/>
              <a:t>Exploratory Data Analysis:</a:t>
            </a:r>
          </a:p>
          <a:p>
            <a:pPr marL="0" indent="0">
              <a:buNone/>
            </a:pPr>
            <a:r>
              <a:rPr lang="en-US" sz="1500" dirty="0"/>
              <a:t>In EDA, we generally transform our data to be ready for ML models.(for example:- Remove NULL values, converting categorical to numerical etc.)</a:t>
            </a:r>
          </a:p>
          <a:p>
            <a:pPr marL="0" indent="0">
              <a:buNone/>
            </a:pPr>
            <a:r>
              <a:rPr lang="en-US" sz="1600" b="1" dirty="0"/>
              <a:t>Predictive Analysis:</a:t>
            </a:r>
          </a:p>
          <a:p>
            <a:pPr marL="0" indent="0">
              <a:buNone/>
            </a:pPr>
            <a:r>
              <a:rPr lang="en-US" sz="1500" dirty="0"/>
              <a:t>Predictive analytics is the use for statistics and machine learning techniques to predict about the future (unknown data). The goal is to predict the probable future through past experience. Similarly in our analysis, predictive analysis has been done by implementing time series forecasting.</a:t>
            </a:r>
          </a:p>
          <a:p>
            <a:pPr marL="0" indent="0">
              <a:buNone/>
            </a:pPr>
            <a:r>
              <a:rPr lang="en-IN" sz="1800" b="1" dirty="0"/>
              <a:t>Time Series Fore Casting:</a:t>
            </a:r>
          </a:p>
          <a:p>
            <a:pPr marL="0" indent="0">
              <a:buNone/>
            </a:pPr>
            <a:r>
              <a:rPr lang="en-US" sz="1500" dirty="0"/>
              <a:t>Time series forecasting is used for analyzing time series data in order to study the behavior of data with respect to time. This method involves the use of a model to forecast future values on the basis of previously observed values.</a:t>
            </a:r>
            <a:endParaRPr lang="en-IN" sz="1500" dirty="0"/>
          </a:p>
        </p:txBody>
      </p:sp>
    </p:spTree>
    <p:extLst>
      <p:ext uri="{BB962C8B-B14F-4D97-AF65-F5344CB8AC3E}">
        <p14:creationId xmlns:p14="http://schemas.microsoft.com/office/powerpoint/2010/main" val="3333147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1000"/>
                                        <p:tgtEl>
                                          <p:spTgt spid="34">
                                            <p:txEl>
                                              <p:pRg st="0" end="0"/>
                                            </p:txEl>
                                          </p:spTgt>
                                        </p:tgtEl>
                                      </p:cBhvr>
                                    </p:animEffect>
                                    <p:anim calcmode="lin" valueType="num">
                                      <p:cBhvr>
                                        <p:cTn id="8"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4">
                                            <p:txEl>
                                              <p:pRg st="1" end="1"/>
                                            </p:txEl>
                                          </p:spTgt>
                                        </p:tgtEl>
                                        <p:attrNameLst>
                                          <p:attrName>style.visibility</p:attrName>
                                        </p:attrNameLst>
                                      </p:cBhvr>
                                      <p:to>
                                        <p:strVal val="visible"/>
                                      </p:to>
                                    </p:set>
                                    <p:animEffect transition="in" filter="fade">
                                      <p:cBhvr>
                                        <p:cTn id="14" dur="1000"/>
                                        <p:tgtEl>
                                          <p:spTgt spid="34">
                                            <p:txEl>
                                              <p:pRg st="1" end="1"/>
                                            </p:txEl>
                                          </p:spTgt>
                                        </p:tgtEl>
                                      </p:cBhvr>
                                    </p:animEffect>
                                    <p:anim calcmode="lin" valueType="num">
                                      <p:cBhvr>
                                        <p:cTn id="15" dur="1000" fill="hold"/>
                                        <p:tgtEl>
                                          <p:spTgt spid="3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4">
                                            <p:txEl>
                                              <p:pRg st="2" end="2"/>
                                            </p:txEl>
                                          </p:spTgt>
                                        </p:tgtEl>
                                        <p:attrNameLst>
                                          <p:attrName>style.visibility</p:attrName>
                                        </p:attrNameLst>
                                      </p:cBhvr>
                                      <p:to>
                                        <p:strVal val="visible"/>
                                      </p:to>
                                    </p:set>
                                    <p:animEffect transition="in" filter="fade">
                                      <p:cBhvr>
                                        <p:cTn id="21" dur="1000"/>
                                        <p:tgtEl>
                                          <p:spTgt spid="34">
                                            <p:txEl>
                                              <p:pRg st="2" end="2"/>
                                            </p:txEl>
                                          </p:spTgt>
                                        </p:tgtEl>
                                      </p:cBhvr>
                                    </p:animEffect>
                                    <p:anim calcmode="lin" valueType="num">
                                      <p:cBhvr>
                                        <p:cTn id="22" dur="1000" fill="hold"/>
                                        <p:tgtEl>
                                          <p:spTgt spid="3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4">
                                            <p:txEl>
                                              <p:pRg st="3" end="3"/>
                                            </p:txEl>
                                          </p:spTgt>
                                        </p:tgtEl>
                                        <p:attrNameLst>
                                          <p:attrName>style.visibility</p:attrName>
                                        </p:attrNameLst>
                                      </p:cBhvr>
                                      <p:to>
                                        <p:strVal val="visible"/>
                                      </p:to>
                                    </p:set>
                                    <p:animEffect transition="in" filter="fade">
                                      <p:cBhvr>
                                        <p:cTn id="28" dur="1000"/>
                                        <p:tgtEl>
                                          <p:spTgt spid="34">
                                            <p:txEl>
                                              <p:pRg st="3" end="3"/>
                                            </p:txEl>
                                          </p:spTgt>
                                        </p:tgtEl>
                                      </p:cBhvr>
                                    </p:animEffect>
                                    <p:anim calcmode="lin" valueType="num">
                                      <p:cBhvr>
                                        <p:cTn id="29" dur="1000" fill="hold"/>
                                        <p:tgtEl>
                                          <p:spTgt spid="3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4">
                                            <p:txEl>
                                              <p:pRg st="4" end="4"/>
                                            </p:txEl>
                                          </p:spTgt>
                                        </p:tgtEl>
                                        <p:attrNameLst>
                                          <p:attrName>style.visibility</p:attrName>
                                        </p:attrNameLst>
                                      </p:cBhvr>
                                      <p:to>
                                        <p:strVal val="visible"/>
                                      </p:to>
                                    </p:set>
                                    <p:animEffect transition="in" filter="fade">
                                      <p:cBhvr>
                                        <p:cTn id="35" dur="1000"/>
                                        <p:tgtEl>
                                          <p:spTgt spid="34">
                                            <p:txEl>
                                              <p:pRg st="4" end="4"/>
                                            </p:txEl>
                                          </p:spTgt>
                                        </p:tgtEl>
                                      </p:cBhvr>
                                    </p:animEffect>
                                    <p:anim calcmode="lin" valueType="num">
                                      <p:cBhvr>
                                        <p:cTn id="36" dur="1000" fill="hold"/>
                                        <p:tgtEl>
                                          <p:spTgt spid="34">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4">
                                            <p:txEl>
                                              <p:pRg st="5" end="5"/>
                                            </p:txEl>
                                          </p:spTgt>
                                        </p:tgtEl>
                                        <p:attrNameLst>
                                          <p:attrName>style.visibility</p:attrName>
                                        </p:attrNameLst>
                                      </p:cBhvr>
                                      <p:to>
                                        <p:strVal val="visible"/>
                                      </p:to>
                                    </p:set>
                                    <p:animEffect transition="in" filter="fade">
                                      <p:cBhvr>
                                        <p:cTn id="42" dur="1000"/>
                                        <p:tgtEl>
                                          <p:spTgt spid="34">
                                            <p:txEl>
                                              <p:pRg st="5" end="5"/>
                                            </p:txEl>
                                          </p:spTgt>
                                        </p:tgtEl>
                                      </p:cBhvr>
                                    </p:animEffect>
                                    <p:anim calcmode="lin" valueType="num">
                                      <p:cBhvr>
                                        <p:cTn id="43" dur="1000" fill="hold"/>
                                        <p:tgtEl>
                                          <p:spTgt spid="34">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4">
                                            <p:txEl>
                                              <p:pRg st="6" end="6"/>
                                            </p:txEl>
                                          </p:spTgt>
                                        </p:tgtEl>
                                        <p:attrNameLst>
                                          <p:attrName>style.visibility</p:attrName>
                                        </p:attrNameLst>
                                      </p:cBhvr>
                                      <p:to>
                                        <p:strVal val="visible"/>
                                      </p:to>
                                    </p:set>
                                    <p:animEffect transition="in" filter="fade">
                                      <p:cBhvr>
                                        <p:cTn id="49" dur="1000"/>
                                        <p:tgtEl>
                                          <p:spTgt spid="34">
                                            <p:txEl>
                                              <p:pRg st="6" end="6"/>
                                            </p:txEl>
                                          </p:spTgt>
                                        </p:tgtEl>
                                      </p:cBhvr>
                                    </p:animEffect>
                                    <p:anim calcmode="lin" valueType="num">
                                      <p:cBhvr>
                                        <p:cTn id="50" dur="1000" fill="hold"/>
                                        <p:tgtEl>
                                          <p:spTgt spid="34">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4">
                                            <p:txEl>
                                              <p:pRg st="7" end="7"/>
                                            </p:txEl>
                                          </p:spTgt>
                                        </p:tgtEl>
                                        <p:attrNameLst>
                                          <p:attrName>style.visibility</p:attrName>
                                        </p:attrNameLst>
                                      </p:cBhvr>
                                      <p:to>
                                        <p:strVal val="visible"/>
                                      </p:to>
                                    </p:set>
                                    <p:animEffect transition="in" filter="fade">
                                      <p:cBhvr>
                                        <p:cTn id="56" dur="1000"/>
                                        <p:tgtEl>
                                          <p:spTgt spid="34">
                                            <p:txEl>
                                              <p:pRg st="7" end="7"/>
                                            </p:txEl>
                                          </p:spTgt>
                                        </p:tgtEl>
                                      </p:cBhvr>
                                    </p:animEffect>
                                    <p:anim calcmode="lin" valueType="num">
                                      <p:cBhvr>
                                        <p:cTn id="57" dur="1000" fill="hold"/>
                                        <p:tgtEl>
                                          <p:spTgt spid="34">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4">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4">
                                            <p:txEl>
                                              <p:pRg st="8" end="8"/>
                                            </p:txEl>
                                          </p:spTgt>
                                        </p:tgtEl>
                                        <p:attrNameLst>
                                          <p:attrName>style.visibility</p:attrName>
                                        </p:attrNameLst>
                                      </p:cBhvr>
                                      <p:to>
                                        <p:strVal val="visible"/>
                                      </p:to>
                                    </p:set>
                                    <p:animEffect transition="in" filter="fade">
                                      <p:cBhvr>
                                        <p:cTn id="63" dur="1000"/>
                                        <p:tgtEl>
                                          <p:spTgt spid="34">
                                            <p:txEl>
                                              <p:pRg st="8" end="8"/>
                                            </p:txEl>
                                          </p:spTgt>
                                        </p:tgtEl>
                                      </p:cBhvr>
                                    </p:animEffect>
                                    <p:anim calcmode="lin" valueType="num">
                                      <p:cBhvr>
                                        <p:cTn id="64" dur="1000" fill="hold"/>
                                        <p:tgtEl>
                                          <p:spTgt spid="34">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34">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4">
                                            <p:txEl>
                                              <p:pRg st="9" end="9"/>
                                            </p:txEl>
                                          </p:spTgt>
                                        </p:tgtEl>
                                        <p:attrNameLst>
                                          <p:attrName>style.visibility</p:attrName>
                                        </p:attrNameLst>
                                      </p:cBhvr>
                                      <p:to>
                                        <p:strVal val="visible"/>
                                      </p:to>
                                    </p:set>
                                    <p:animEffect transition="in" filter="fade">
                                      <p:cBhvr>
                                        <p:cTn id="70" dur="1000"/>
                                        <p:tgtEl>
                                          <p:spTgt spid="34">
                                            <p:txEl>
                                              <p:pRg st="9" end="9"/>
                                            </p:txEl>
                                          </p:spTgt>
                                        </p:tgtEl>
                                      </p:cBhvr>
                                    </p:animEffect>
                                    <p:anim calcmode="lin" valueType="num">
                                      <p:cBhvr>
                                        <p:cTn id="71" dur="1000" fill="hold"/>
                                        <p:tgtEl>
                                          <p:spTgt spid="34">
                                            <p:txEl>
                                              <p:pRg st="9" end="9"/>
                                            </p:txEl>
                                          </p:spTgt>
                                        </p:tgtEl>
                                        <p:attrNameLst>
                                          <p:attrName>ppt_x</p:attrName>
                                        </p:attrNameLst>
                                      </p:cBhvr>
                                      <p:tavLst>
                                        <p:tav tm="0">
                                          <p:val>
                                            <p:strVal val="#ppt_x"/>
                                          </p:val>
                                        </p:tav>
                                        <p:tav tm="100000">
                                          <p:val>
                                            <p:strVal val="#ppt_x"/>
                                          </p:val>
                                        </p:tav>
                                      </p:tavLst>
                                    </p:anim>
                                    <p:anim calcmode="lin" valueType="num">
                                      <p:cBhvr>
                                        <p:cTn id="72" dur="1000" fill="hold"/>
                                        <p:tgtEl>
                                          <p:spTgt spid="34">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545D489D-16E1-484D-867B-144368D74B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49A496F5-B01E-4BF8-9D1E-C4E53B6F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225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Arc 30">
            <a:extLst>
              <a:ext uri="{FF2B5EF4-FFF2-40B4-BE49-F238E27FC236}">
                <a16:creationId xmlns:a16="http://schemas.microsoft.com/office/drawing/2014/main" id="{6E895C8D-1379-40B8-8B1B-B6F5AEAF0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2906963" y="1348064"/>
            <a:ext cx="2987899" cy="2987899"/>
          </a:xfrm>
          <a:prstGeom prst="arc">
            <a:avLst>
              <a:gd name="adj1" fmla="val 14612914"/>
              <a:gd name="adj2" fmla="val 0"/>
            </a:avLst>
          </a:prstGeom>
          <a:ln w="127000" cap="rnd">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CFAB319A-D387-4F9C-8463-BE92D47E0965}"/>
              </a:ext>
            </a:extLst>
          </p:cNvPr>
          <p:cNvSpPr txBox="1"/>
          <p:nvPr/>
        </p:nvSpPr>
        <p:spPr>
          <a:xfrm>
            <a:off x="495011" y="1104900"/>
            <a:ext cx="3763698" cy="4509835"/>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u="sng" kern="1200" dirty="0">
                <a:solidFill>
                  <a:srgbClr val="FFFFFF"/>
                </a:solidFill>
                <a:latin typeface="+mj-lt"/>
                <a:ea typeface="+mj-ea"/>
                <a:cs typeface="+mj-cs"/>
              </a:rPr>
              <a:t>Sulphur Dioxide(SO2)</a:t>
            </a:r>
            <a:r>
              <a:rPr lang="en-US" sz="4400" kern="1200" dirty="0">
                <a:solidFill>
                  <a:srgbClr val="FFFFFF"/>
                </a:solidFill>
                <a:latin typeface="+mj-lt"/>
                <a:ea typeface="+mj-ea"/>
                <a:cs typeface="+mj-cs"/>
              </a:rPr>
              <a:t>: -</a:t>
            </a:r>
          </a:p>
        </p:txBody>
      </p:sp>
      <p:graphicFrame>
        <p:nvGraphicFramePr>
          <p:cNvPr id="19" name="TextBox 2">
            <a:extLst>
              <a:ext uri="{FF2B5EF4-FFF2-40B4-BE49-F238E27FC236}">
                <a16:creationId xmlns:a16="http://schemas.microsoft.com/office/drawing/2014/main" id="{D6F68784-B95D-40F0-B756-40FB8F4393C0}"/>
              </a:ext>
            </a:extLst>
          </p:cNvPr>
          <p:cNvGraphicFramePr/>
          <p:nvPr>
            <p:extLst>
              <p:ext uri="{D42A27DB-BD31-4B8C-83A1-F6EECF244321}">
                <p14:modId xmlns:p14="http://schemas.microsoft.com/office/powerpoint/2010/main" val="4287349221"/>
              </p:ext>
            </p:extLst>
          </p:nvPr>
        </p:nvGraphicFramePr>
        <p:xfrm>
          <a:off x="5237018" y="653693"/>
          <a:ext cx="6303729" cy="5560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510006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701483E2-CA16-4CE2-8B91-47350498AB7A}"/>
              </a:ext>
            </a:extLst>
          </p:cNvPr>
          <p:cNvSpPr txBox="1"/>
          <p:nvPr/>
        </p:nvSpPr>
        <p:spPr>
          <a:xfrm>
            <a:off x="686834" y="1153572"/>
            <a:ext cx="3200400" cy="44611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b="1" u="sng" kern="1200">
                <a:solidFill>
                  <a:srgbClr val="FFFFFF"/>
                </a:solidFill>
                <a:latin typeface="+mj-lt"/>
                <a:ea typeface="+mj-ea"/>
                <a:cs typeface="+mj-cs"/>
              </a:rPr>
              <a:t>SO2 in Top 10 Cities</a:t>
            </a:r>
            <a:r>
              <a:rPr lang="en-US" sz="4400" b="1" kern="1200">
                <a:solidFill>
                  <a:srgbClr val="FFFFFF"/>
                </a:solidFill>
                <a:latin typeface="+mj-lt"/>
                <a:ea typeface="+mj-ea"/>
                <a:cs typeface="+mj-cs"/>
              </a:rPr>
              <a:t>:-</a:t>
            </a:r>
          </a:p>
        </p:txBody>
      </p:sp>
      <p:sp>
        <p:nvSpPr>
          <p:cNvPr id="3" name="TextBox 2">
            <a:extLst>
              <a:ext uri="{FF2B5EF4-FFF2-40B4-BE49-F238E27FC236}">
                <a16:creationId xmlns:a16="http://schemas.microsoft.com/office/drawing/2014/main" id="{4719603A-EAAA-432F-9F25-235821060A6F}"/>
              </a:ext>
            </a:extLst>
          </p:cNvPr>
          <p:cNvSpPr txBox="1"/>
          <p:nvPr/>
        </p:nvSpPr>
        <p:spPr>
          <a:xfrm>
            <a:off x="4380311" y="378810"/>
            <a:ext cx="6340181" cy="1227423"/>
          </a:xfrm>
          <a:prstGeom prst="rect">
            <a:avLst/>
          </a:prstGeom>
        </p:spPr>
        <p:txBody>
          <a:bodyPr vert="horz" lIns="91440" tIns="45720" rIns="91440" bIns="45720" rtlCol="0" anchor="ctr">
            <a:normAutofit/>
          </a:bodyPr>
          <a:lstStyle/>
          <a:p>
            <a:pPr defTabSz="914400" fontAlgn="base">
              <a:lnSpc>
                <a:spcPct val="90000"/>
              </a:lnSpc>
              <a:spcAft>
                <a:spcPts val="600"/>
              </a:spcAft>
            </a:pPr>
            <a:r>
              <a:rPr lang="en-US" b="0" i="0" dirty="0">
                <a:effectLst/>
              </a:rPr>
              <a:t>These are the Top 10 Cities Having Maximum amount if SO2.</a:t>
            </a:r>
          </a:p>
        </p:txBody>
      </p:sp>
      <p:sp>
        <p:nvSpPr>
          <p:cNvPr id="16" name="Arc 1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0A2A1729-71DE-4331-92B5-0B9BE3D3E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2394" y="1342436"/>
            <a:ext cx="7914483" cy="4083433"/>
          </a:xfrm>
          <a:prstGeom prst="rect">
            <a:avLst/>
          </a:prstGeom>
        </p:spPr>
      </p:pic>
    </p:spTree>
    <p:extLst>
      <p:ext uri="{BB962C8B-B14F-4D97-AF65-F5344CB8AC3E}">
        <p14:creationId xmlns:p14="http://schemas.microsoft.com/office/powerpoint/2010/main" val="69943384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23DA7759-3209-4FE2-96D1-4EEDD81E9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4433" y="2"/>
            <a:ext cx="849328" cy="357668"/>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41460DAD-8769-4C9F-9C8C-BB0443909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23536" y="5717905"/>
            <a:ext cx="1771609" cy="1140095"/>
          </a:xfrm>
          <a:custGeom>
            <a:avLst/>
            <a:gdLst/>
            <a:ahLst/>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3B6E7CF8-8779-436A-B9B5-E200312576D7}"/>
              </a:ext>
            </a:extLst>
          </p:cNvPr>
          <p:cNvSpPr txBox="1"/>
          <p:nvPr/>
        </p:nvSpPr>
        <p:spPr>
          <a:xfrm>
            <a:off x="686834" y="1153572"/>
            <a:ext cx="3200400" cy="44611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400" u="sng" kern="1200">
                <a:solidFill>
                  <a:srgbClr val="FFFFFF"/>
                </a:solidFill>
                <a:latin typeface="+mj-lt"/>
                <a:ea typeface="+mj-ea"/>
                <a:cs typeface="+mj-cs"/>
              </a:rPr>
              <a:t>SO2 Yearly</a:t>
            </a:r>
            <a:r>
              <a:rPr lang="en-US" sz="4400" kern="1200">
                <a:solidFill>
                  <a:srgbClr val="FFFFFF"/>
                </a:solidFill>
                <a:latin typeface="+mj-lt"/>
                <a:ea typeface="+mj-ea"/>
                <a:cs typeface="+mj-cs"/>
              </a:rPr>
              <a:t>:-</a:t>
            </a:r>
          </a:p>
        </p:txBody>
      </p:sp>
      <p:sp>
        <p:nvSpPr>
          <p:cNvPr id="3" name="TextBox 2">
            <a:extLst>
              <a:ext uri="{FF2B5EF4-FFF2-40B4-BE49-F238E27FC236}">
                <a16:creationId xmlns:a16="http://schemas.microsoft.com/office/drawing/2014/main" id="{FD13219E-2060-46B2-AA77-B8BC87FCC4B8}"/>
              </a:ext>
            </a:extLst>
          </p:cNvPr>
          <p:cNvSpPr txBox="1"/>
          <p:nvPr/>
        </p:nvSpPr>
        <p:spPr>
          <a:xfrm>
            <a:off x="4315550" y="425416"/>
            <a:ext cx="6172199" cy="802323"/>
          </a:xfrm>
          <a:prstGeom prst="rect">
            <a:avLst/>
          </a:prstGeom>
        </p:spPr>
        <p:txBody>
          <a:bodyPr vert="horz" lIns="91440" tIns="45720" rIns="91440" bIns="45720" rtlCol="0" anchor="ctr">
            <a:normAutofit/>
          </a:bodyPr>
          <a:lstStyle/>
          <a:p>
            <a:pPr defTabSz="914400">
              <a:lnSpc>
                <a:spcPct val="90000"/>
              </a:lnSpc>
              <a:spcAft>
                <a:spcPts val="600"/>
              </a:spcAft>
            </a:pPr>
            <a:r>
              <a:rPr lang="en-US" b="1" dirty="0"/>
              <a:t>This graph shows How SO2 changes in different years</a:t>
            </a:r>
          </a:p>
        </p:txBody>
      </p:sp>
      <p:sp>
        <p:nvSpPr>
          <p:cNvPr id="16" name="Arc 1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F403F03D-1F95-4B48-87B9-DF24AA40D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6530" y="1257318"/>
            <a:ext cx="7027231" cy="3565909"/>
          </a:xfrm>
          <a:prstGeom prst="rect">
            <a:avLst/>
          </a:prstGeom>
        </p:spPr>
      </p:pic>
      <p:sp>
        <p:nvSpPr>
          <p:cNvPr id="9" name="TextBox 8">
            <a:extLst>
              <a:ext uri="{FF2B5EF4-FFF2-40B4-BE49-F238E27FC236}">
                <a16:creationId xmlns:a16="http://schemas.microsoft.com/office/drawing/2014/main" id="{BC6C2B43-C7AE-4C8B-937C-2E33570D3975}"/>
              </a:ext>
            </a:extLst>
          </p:cNvPr>
          <p:cNvSpPr txBox="1"/>
          <p:nvPr/>
        </p:nvSpPr>
        <p:spPr>
          <a:xfrm>
            <a:off x="4419600" y="5323840"/>
            <a:ext cx="5364480" cy="646331"/>
          </a:xfrm>
          <a:prstGeom prst="rect">
            <a:avLst/>
          </a:prstGeom>
          <a:noFill/>
        </p:spPr>
        <p:txBody>
          <a:bodyPr wrap="square" rtlCol="0">
            <a:spAutoFit/>
          </a:bodyPr>
          <a:lstStyle/>
          <a:p>
            <a:r>
              <a:rPr lang="en-IN" b="1" dirty="0"/>
              <a:t>This graph Shows that there is Drastic change in SO2 in the year of 2020.</a:t>
            </a:r>
          </a:p>
        </p:txBody>
      </p:sp>
    </p:spTree>
    <p:extLst>
      <p:ext uri="{BB962C8B-B14F-4D97-AF65-F5344CB8AC3E}">
        <p14:creationId xmlns:p14="http://schemas.microsoft.com/office/powerpoint/2010/main" val="2822007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reeform: Shape 62">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Arc 64">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73" name="Rectangle 66">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FC72AFF-C2D0-467C-BF0A-A8FA06008BAF}"/>
              </a:ext>
            </a:extLst>
          </p:cNvPr>
          <p:cNvPicPr>
            <a:picLocks noChangeAspect="1"/>
          </p:cNvPicPr>
          <p:nvPr/>
        </p:nvPicPr>
        <p:blipFill rotWithShape="1">
          <a:blip r:embed="rId2">
            <a:extLst>
              <a:ext uri="{28A0092B-C50C-407E-A947-70E740481C1C}">
                <a14:useLocalDpi xmlns:a14="http://schemas.microsoft.com/office/drawing/2010/main" val="0"/>
              </a:ext>
            </a:extLst>
          </a:blip>
          <a:srcRect l="5357"/>
          <a:stretch/>
        </p:blipFill>
        <p:spPr>
          <a:xfrm>
            <a:off x="0" y="-5290"/>
            <a:ext cx="12188932" cy="6857990"/>
          </a:xfrm>
          <a:prstGeom prst="rect">
            <a:avLst/>
          </a:prstGeom>
        </p:spPr>
      </p:pic>
      <p:sp>
        <p:nvSpPr>
          <p:cNvPr id="74" name="Rectangle 68">
            <a:extLst>
              <a:ext uri="{FF2B5EF4-FFF2-40B4-BE49-F238E27FC236}">
                <a16:creationId xmlns:a16="http://schemas.microsoft.com/office/drawing/2014/main" id="{1EF86BFA-9133-4F6B-98BE-1CBB87EB62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3666683"/>
            <a:ext cx="12188952" cy="3191317"/>
          </a:xfrm>
          <a:prstGeom prst="rect">
            <a:avLst/>
          </a:prstGeom>
          <a:gradFill>
            <a:gsLst>
              <a:gs pos="42000">
                <a:schemeClr val="bg1">
                  <a:alpha val="23000"/>
                </a:schemeClr>
              </a:gs>
              <a:gs pos="0">
                <a:schemeClr val="bg1">
                  <a:alpha val="0"/>
                </a:schemeClr>
              </a:gs>
              <a:gs pos="100000">
                <a:schemeClr val="bg1">
                  <a:alpha val="3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F4EBF00-1A5D-4E87-827F-FCDC76F1AC23}"/>
              </a:ext>
            </a:extLst>
          </p:cNvPr>
          <p:cNvSpPr txBox="1"/>
          <p:nvPr/>
        </p:nvSpPr>
        <p:spPr>
          <a:xfrm>
            <a:off x="941788" y="3878059"/>
            <a:ext cx="5885731" cy="1701570"/>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2800" b="1" kern="1200" dirty="0">
                <a:solidFill>
                  <a:schemeClr val="tx1"/>
                </a:solidFill>
                <a:latin typeface="+mj-lt"/>
                <a:ea typeface="+mj-ea"/>
                <a:cs typeface="+mj-cs"/>
              </a:rPr>
              <a:t>This Graph Shows How SO2 </a:t>
            </a:r>
          </a:p>
          <a:p>
            <a:pPr defTabSz="914400">
              <a:lnSpc>
                <a:spcPct val="90000"/>
              </a:lnSpc>
              <a:spcBef>
                <a:spcPct val="0"/>
              </a:spcBef>
              <a:spcAft>
                <a:spcPts val="600"/>
              </a:spcAft>
            </a:pPr>
            <a:r>
              <a:rPr lang="en-US" sz="2800" b="1" kern="1200" dirty="0">
                <a:solidFill>
                  <a:schemeClr val="tx1"/>
                </a:solidFill>
                <a:latin typeface="+mj-lt"/>
                <a:ea typeface="+mj-ea"/>
                <a:cs typeface="+mj-cs"/>
              </a:rPr>
              <a:t>Changes in different Months</a:t>
            </a:r>
            <a:r>
              <a:rPr lang="en-US" sz="3700" b="1" kern="1200" dirty="0">
                <a:solidFill>
                  <a:schemeClr val="tx1"/>
                </a:solidFill>
                <a:latin typeface="+mj-lt"/>
                <a:ea typeface="+mj-ea"/>
                <a:cs typeface="+mj-cs"/>
              </a:rPr>
              <a:t>.</a:t>
            </a:r>
          </a:p>
        </p:txBody>
      </p:sp>
      <p:sp>
        <p:nvSpPr>
          <p:cNvPr id="2" name="TextBox 1">
            <a:extLst>
              <a:ext uri="{FF2B5EF4-FFF2-40B4-BE49-F238E27FC236}">
                <a16:creationId xmlns:a16="http://schemas.microsoft.com/office/drawing/2014/main" id="{DC14656E-34A0-4183-B07C-20FF177FAB4D}"/>
              </a:ext>
            </a:extLst>
          </p:cNvPr>
          <p:cNvSpPr txBox="1"/>
          <p:nvPr/>
        </p:nvSpPr>
        <p:spPr>
          <a:xfrm>
            <a:off x="6551674" y="-797148"/>
            <a:ext cx="3200400" cy="446116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endParaRPr lang="en-US" sz="4400" kern="1200" dirty="0">
              <a:solidFill>
                <a:srgbClr val="FFFFFF"/>
              </a:solidFill>
              <a:latin typeface="+mj-lt"/>
              <a:ea typeface="+mj-ea"/>
              <a:cs typeface="+mj-cs"/>
            </a:endParaRPr>
          </a:p>
        </p:txBody>
      </p:sp>
    </p:spTree>
    <p:extLst>
      <p:ext uri="{BB962C8B-B14F-4D97-AF65-F5344CB8AC3E}">
        <p14:creationId xmlns:p14="http://schemas.microsoft.com/office/powerpoint/2010/main" val="23689540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ShapesVTI">
  <a:themeElements>
    <a:clrScheme name="Damask">
      <a:dk1>
        <a:srgbClr val="000000"/>
      </a:dk1>
      <a:lt1>
        <a:srgbClr val="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otalTime>81</TotalTime>
  <Words>2292</Words>
  <Application>Microsoft Office PowerPoint</Application>
  <PresentationFormat>Widescreen</PresentationFormat>
  <Paragraphs>143</Paragraphs>
  <Slides>45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Arial</vt:lpstr>
      <vt:lpstr>Arial</vt:lpstr>
      <vt:lpstr>Avenir Next LT Pro</vt:lpstr>
      <vt:lpstr>Bahnschrift Condensed</vt:lpstr>
      <vt:lpstr>Calibri</vt:lpstr>
      <vt:lpstr>Source Sans Pro</vt:lpstr>
      <vt:lpstr>STIXGeneral-Regular</vt:lpstr>
      <vt:lpstr>Times New Roman</vt:lpstr>
      <vt:lpstr>Tw Cen MT</vt:lpstr>
      <vt:lpstr>verdana</vt:lpstr>
      <vt:lpstr>ShapesVTI</vt:lpstr>
      <vt:lpstr>A Report on Analysis on Impact of Air Pollution Before Lockdown vs After Lockdown.</vt:lpstr>
      <vt:lpstr>PowerPoint Presentation</vt:lpstr>
      <vt:lpstr>Causes of Air Pollution:-</vt:lpstr>
      <vt:lpstr>PowerPoint Presentation</vt:lpstr>
      <vt:lpstr>Methods and Techniques involved:-</vt:lpstr>
      <vt:lpstr>PowerPoint Presentation</vt:lpstr>
      <vt:lpstr>PowerPoint Presentation</vt:lpstr>
      <vt:lpstr>PowerPoint Presentation</vt:lpstr>
      <vt:lpstr>PowerPoint Presentation</vt:lpstr>
      <vt:lpstr>Nitrogen Dioxide(NO2):-</vt:lpstr>
      <vt:lpstr>NO2 In Top 10 Ctities</vt:lpstr>
      <vt:lpstr>NO2 Yearly</vt:lpstr>
      <vt:lpstr>NO2 Monthly</vt:lpstr>
      <vt:lpstr>Carbon Monoxide(CO):-</vt:lpstr>
      <vt:lpstr>CO In Top 10 Cities</vt:lpstr>
      <vt:lpstr>CO Yearly</vt:lpstr>
      <vt:lpstr>CO Monthly</vt:lpstr>
      <vt:lpstr>Particulate  Matter(PM2.5):-</vt:lpstr>
      <vt:lpstr>PM2.5 in Top 10 Cities</vt:lpstr>
      <vt:lpstr>PM2.5 Yearly</vt:lpstr>
      <vt:lpstr>PM2.5 Monthly</vt:lpstr>
      <vt:lpstr>Benzene Toluene Xylene(BTX):-</vt:lpstr>
      <vt:lpstr>BTX in Top 10 Cities</vt:lpstr>
      <vt:lpstr>BTX Yearly</vt:lpstr>
      <vt:lpstr>BTX Monthly</vt:lpstr>
      <vt:lpstr>Let’s Analyse The Monthly graphs of all the pollutants</vt:lpstr>
      <vt:lpstr>Let’s Compare the Yearly graphs</vt:lpstr>
      <vt:lpstr>Let’s visualize the AQI Distributions in 5 different cities</vt:lpstr>
      <vt:lpstr>Let’s Compare Pollutants in 3 Cities 2019 vs 2020</vt:lpstr>
      <vt:lpstr>Comparison of the Pollutants in 2020</vt:lpstr>
      <vt:lpstr>Pollutants Before Lockdown vs after Lockdown in Bangalore</vt:lpstr>
      <vt:lpstr>Pollutants Before Lockdown vs after Lockdown in Delhi</vt:lpstr>
      <vt:lpstr>Pollutants Before Lockdown vs after Lockdown in Kolkata</vt:lpstr>
      <vt:lpstr>Compare The AQI Levels Before Lockdown vs After Lockdown of Ahmedabad</vt:lpstr>
      <vt:lpstr>Compare The AQI Levels Before Lockdown vs After Lockdown of Delhi</vt:lpstr>
      <vt:lpstr>Compare The AQI Levels Before Lockdown vs After Lockdown of Bengaluru</vt:lpstr>
      <vt:lpstr>Real time comparison in India</vt:lpstr>
      <vt:lpstr>Real Scenario in changes of air pollution.</vt:lpstr>
      <vt:lpstr>Impact of Air Pollution Post Corona(2020-2023)</vt:lpstr>
      <vt:lpstr>Let’s Analyze changes SO2 pollutant in upcoming years</vt:lpstr>
      <vt:lpstr>Let’s Analyze changes NO2 pollutant in upcoming years</vt:lpstr>
      <vt:lpstr>Let’s Analyze changes CO pollutant in upcoming years</vt:lpstr>
      <vt:lpstr>PowerPoint Presentation</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Report on Analysis on Impact of Air Pollution Before Lockdown vs After Lockdown.</dc:title>
  <dc:creator>hp</dc:creator>
  <cp:lastModifiedBy>hp</cp:lastModifiedBy>
  <cp:revision>3</cp:revision>
  <dcterms:created xsi:type="dcterms:W3CDTF">2020-05-30T09:56:58Z</dcterms:created>
  <dcterms:modified xsi:type="dcterms:W3CDTF">2020-06-05T15:35:56Z</dcterms:modified>
</cp:coreProperties>
</file>